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1" r:id="rId6"/>
  </p:sldIdLst>
  <p:sldSz cx="9144000" cy="6858000" type="screen4x3"/>
  <p:notesSz cx="6858000" cy="9144000"/>
  <p:embeddedFontLst>
    <p:embeddedFont>
      <p:font typeface="Tahoma" panose="020B0604030504040204" pitchFamily="34" charset="0"/>
      <p:regular r:id="rId8"/>
      <p:bold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 didn’t really understand what you meant by “clever optical”, so I didn’t know how to change it. I bolded it. </a:t>
            </a:r>
            <a:endParaRPr/>
          </a:p>
        </p:txBody>
      </p:sp>
      <p:sp>
        <p:nvSpPr>
          <p:cNvPr id="65" name="Google Shape;6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8" y="992767"/>
            <a:ext cx="8520601" cy="2736901"/>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Clr>
                <a:srgbClr val="000000"/>
              </a:buClr>
              <a:buSzPts val="5200"/>
              <a:buFont typeface="Arial"/>
              <a:buNone/>
              <a:defRPr sz="5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311699" y="3778832"/>
            <a:ext cx="8520602" cy="1056901"/>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Clr>
                <a:srgbClr val="585858"/>
              </a:buClr>
              <a:buSzPts val="2800"/>
              <a:buFont typeface="Arial"/>
              <a:buNone/>
              <a:defRPr sz="2800"/>
            </a:lvl1pPr>
            <a:lvl2pPr marL="914400" lvl="1" indent="-228600" algn="ctr">
              <a:lnSpc>
                <a:spcPct val="100000"/>
              </a:lnSpc>
              <a:spcBef>
                <a:spcPts val="0"/>
              </a:spcBef>
              <a:spcAft>
                <a:spcPts val="0"/>
              </a:spcAft>
              <a:buClr>
                <a:srgbClr val="585858"/>
              </a:buClr>
              <a:buSzPts val="2800"/>
              <a:buFont typeface="Arial"/>
              <a:buNone/>
              <a:defRPr sz="2800"/>
            </a:lvl2pPr>
            <a:lvl3pPr marL="1371600" lvl="2" indent="-228600" algn="ctr">
              <a:lnSpc>
                <a:spcPct val="100000"/>
              </a:lnSpc>
              <a:spcBef>
                <a:spcPts val="0"/>
              </a:spcBef>
              <a:spcAft>
                <a:spcPts val="0"/>
              </a:spcAft>
              <a:buClr>
                <a:srgbClr val="585858"/>
              </a:buClr>
              <a:buSzPts val="2800"/>
              <a:buFont typeface="Arial"/>
              <a:buNone/>
              <a:defRPr sz="2800"/>
            </a:lvl3pPr>
            <a:lvl4pPr marL="1828800" lvl="3" indent="-228600" algn="ctr">
              <a:lnSpc>
                <a:spcPct val="100000"/>
              </a:lnSpc>
              <a:spcBef>
                <a:spcPts val="0"/>
              </a:spcBef>
              <a:spcAft>
                <a:spcPts val="0"/>
              </a:spcAft>
              <a:buClr>
                <a:srgbClr val="585858"/>
              </a:buClr>
              <a:buSzPts val="2800"/>
              <a:buFont typeface="Arial"/>
              <a:buNone/>
              <a:defRPr sz="2800"/>
            </a:lvl4pPr>
            <a:lvl5pPr marL="2286000" lvl="4" indent="-228600" algn="ctr">
              <a:lnSpc>
                <a:spcPct val="100000"/>
              </a:lnSpc>
              <a:spcBef>
                <a:spcPts val="0"/>
              </a:spcBef>
              <a:spcAft>
                <a:spcPts val="0"/>
              </a:spcAft>
              <a:buClr>
                <a:srgbClr val="585858"/>
              </a:buClr>
              <a:buSzPts val="2800"/>
              <a:buFont typeface="Arial"/>
              <a:buNone/>
              <a:defRPr sz="28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2" name="Google Shape;12;p2"/>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699" y="1474833"/>
            <a:ext cx="8520602" cy="2618101"/>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Clr>
                <a:srgbClr val="000000"/>
              </a:buClr>
              <a:buSzPts val="12000"/>
              <a:buFont typeface="Arial"/>
              <a:buNone/>
              <a:defRPr sz="12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r>
              <a:t>xx%</a:t>
            </a:r>
          </a:p>
        </p:txBody>
      </p:sp>
      <p:sp>
        <p:nvSpPr>
          <p:cNvPr id="46" name="Google Shape;46;p11"/>
          <p:cNvSpPr txBox="1">
            <a:spLocks noGrp="1"/>
          </p:cNvSpPr>
          <p:nvPr>
            <p:ph type="body" idx="1"/>
          </p:nvPr>
        </p:nvSpPr>
        <p:spPr>
          <a:xfrm>
            <a:off x="311699" y="4202967"/>
            <a:ext cx="8520602" cy="1734301"/>
          </a:xfrm>
          <a:prstGeom prst="rect">
            <a:avLst/>
          </a:prstGeom>
          <a:noFill/>
          <a:ln>
            <a:noFill/>
          </a:ln>
        </p:spPr>
        <p:txBody>
          <a:bodyPr spcFirstLastPara="1" wrap="square" lIns="91400" tIns="91400" rIns="91400" bIns="91400" anchor="t" anchorCtr="0">
            <a:noAutofit/>
          </a:bodyPr>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0"/>
              </a:spcBef>
              <a:spcAft>
                <a:spcPts val="0"/>
              </a:spcAft>
              <a:buSzPts val="1800"/>
              <a:buChar char="○"/>
              <a:defRPr/>
            </a:lvl2pPr>
            <a:lvl3pPr marL="1371600" lvl="2" indent="-342900" algn="ctr">
              <a:lnSpc>
                <a:spcPct val="115000"/>
              </a:lnSpc>
              <a:spcBef>
                <a:spcPts val="0"/>
              </a:spcBef>
              <a:spcAft>
                <a:spcPts val="0"/>
              </a:spcAft>
              <a:buSzPts val="1800"/>
              <a:buChar char="■"/>
              <a:defRPr/>
            </a:lvl3pPr>
            <a:lvl4pPr marL="1828800" lvl="3" indent="-342900" algn="ctr">
              <a:lnSpc>
                <a:spcPct val="115000"/>
              </a:lnSpc>
              <a:spcBef>
                <a:spcPts val="0"/>
              </a:spcBef>
              <a:spcAft>
                <a:spcPts val="0"/>
              </a:spcAft>
              <a:buSzPts val="1800"/>
              <a:buChar char="●"/>
              <a:defRPr/>
            </a:lvl4pPr>
            <a:lvl5pPr marL="2286000" lvl="4" indent="-342900" algn="ctr">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7" name="Google Shape;47;p11"/>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699" y="593366"/>
            <a:ext cx="8520602" cy="763501"/>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5" name="Google Shape;15;p3"/>
          <p:cNvSpPr txBox="1">
            <a:spLocks noGrp="1"/>
          </p:cNvSpPr>
          <p:nvPr>
            <p:ph type="body" idx="1"/>
          </p:nvPr>
        </p:nvSpPr>
        <p:spPr>
          <a:xfrm>
            <a:off x="311699" y="1536633"/>
            <a:ext cx="8520602" cy="4555200"/>
          </a:xfrm>
          <a:prstGeom prst="rect">
            <a:avLst/>
          </a:prstGeom>
          <a:noFill/>
          <a:ln>
            <a:noFill/>
          </a:ln>
        </p:spPr>
        <p:txBody>
          <a:bodyPr spcFirstLastPara="1" wrap="square" lIns="91400" tIns="91400" rIns="91400" bIns="914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699" y="2867799"/>
            <a:ext cx="8520602" cy="1122301"/>
          </a:xfrm>
          <a:prstGeom prst="rect">
            <a:avLst/>
          </a:prstGeom>
          <a:noFill/>
          <a:ln>
            <a:noFill/>
          </a:ln>
        </p:spPr>
        <p:txBody>
          <a:bodyPr spcFirstLastPara="1" wrap="square" lIns="91400" tIns="91400" rIns="91400" bIns="91400" anchor="ctr" anchorCtr="0">
            <a:noAutofit/>
          </a:bodyPr>
          <a:lstStyle>
            <a:lvl1pPr lvl="0" algn="ctr">
              <a:lnSpc>
                <a:spcPct val="100000"/>
              </a:lnSpc>
              <a:spcBef>
                <a:spcPts val="0"/>
              </a:spcBef>
              <a:spcAft>
                <a:spcPts val="0"/>
              </a:spcAft>
              <a:buClr>
                <a:srgbClr val="000000"/>
              </a:buClr>
              <a:buSzPts val="3600"/>
              <a:buFont typeface="Arial"/>
              <a:buNone/>
              <a:defRPr sz="36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9" name="Google Shape;19;p4"/>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699" y="593366"/>
            <a:ext cx="8520602" cy="763501"/>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2" name="Google Shape;22;p5"/>
          <p:cNvSpPr txBox="1">
            <a:spLocks noGrp="1"/>
          </p:cNvSpPr>
          <p:nvPr>
            <p:ph type="body" idx="1"/>
          </p:nvPr>
        </p:nvSpPr>
        <p:spPr>
          <a:xfrm>
            <a:off x="311699" y="1536633"/>
            <a:ext cx="3999902" cy="4555200"/>
          </a:xfrm>
          <a:prstGeom prst="rect">
            <a:avLst/>
          </a:prstGeom>
          <a:noFill/>
          <a:ln>
            <a:noFill/>
          </a:ln>
        </p:spPr>
        <p:txBody>
          <a:bodyPr spcFirstLastPara="1" wrap="square" lIns="91400" tIns="91400" rIns="91400" bIns="914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3" name="Google Shape;23;p5"/>
          <p:cNvSpPr txBox="1">
            <a:spLocks noGrp="1"/>
          </p:cNvSpPr>
          <p:nvPr>
            <p:ph type="body" idx="2"/>
          </p:nvPr>
        </p:nvSpPr>
        <p:spPr>
          <a:xfrm>
            <a:off x="4832399" y="1536632"/>
            <a:ext cx="3999902" cy="4555202"/>
          </a:xfrm>
          <a:prstGeom prst="rect">
            <a:avLst/>
          </a:prstGeom>
          <a:noFill/>
          <a:ln>
            <a:noFill/>
          </a:ln>
        </p:spPr>
        <p:txBody>
          <a:bodyPr spcFirstLastPara="1" wrap="square" lIns="91400" tIns="91400" rIns="91400" bIns="91400" anchor="t"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4" name="Google Shape;24;p5"/>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699" y="593366"/>
            <a:ext cx="8520602" cy="763501"/>
          </a:xfrm>
          <a:prstGeom prst="rect">
            <a:avLst/>
          </a:prstGeom>
          <a:noFill/>
          <a:ln>
            <a:noFill/>
          </a:ln>
        </p:spPr>
        <p:txBody>
          <a:bodyPr spcFirstLastPara="1" wrap="square" lIns="91400" tIns="91400" rIns="91400" bIns="91400"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7" name="Google Shape;27;p6"/>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699" y="740799"/>
            <a:ext cx="2808001" cy="1007702"/>
          </a:xfrm>
          <a:prstGeom prst="rect">
            <a:avLst/>
          </a:prstGeom>
          <a:noFill/>
          <a:ln>
            <a:noFill/>
          </a:ln>
        </p:spPr>
        <p:txBody>
          <a:bodyPr spcFirstLastPara="1" wrap="square" lIns="91400" tIns="91400" rIns="91400" bIns="91400" anchor="b" anchorCtr="0">
            <a:noAutofit/>
          </a:bodyPr>
          <a:lstStyle>
            <a:lvl1pPr lvl="0" algn="l">
              <a:lnSpc>
                <a:spcPct val="100000"/>
              </a:lnSpc>
              <a:spcBef>
                <a:spcPts val="0"/>
              </a:spcBef>
              <a:spcAft>
                <a:spcPts val="0"/>
              </a:spcAft>
              <a:buClr>
                <a:srgbClr val="000000"/>
              </a:buClr>
              <a:buSzPts val="2400"/>
              <a:buFont typeface="Arial"/>
              <a:buNone/>
              <a:defRPr sz="2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0" name="Google Shape;30;p7"/>
          <p:cNvSpPr txBox="1">
            <a:spLocks noGrp="1"/>
          </p:cNvSpPr>
          <p:nvPr>
            <p:ph type="body" idx="1"/>
          </p:nvPr>
        </p:nvSpPr>
        <p:spPr>
          <a:xfrm>
            <a:off x="311699" y="1852800"/>
            <a:ext cx="2808001" cy="4239301"/>
          </a:xfrm>
          <a:prstGeom prst="rect">
            <a:avLst/>
          </a:prstGeom>
          <a:noFill/>
          <a:ln>
            <a:noFill/>
          </a:ln>
        </p:spPr>
        <p:txBody>
          <a:bodyPr spcFirstLastPara="1" wrap="square" lIns="91400" tIns="91400" rIns="91400" bIns="91400"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1" name="Google Shape;31;p7"/>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199"/>
            <a:ext cx="6367801" cy="5454302"/>
          </a:xfrm>
          <a:prstGeom prst="rect">
            <a:avLst/>
          </a:prstGeom>
          <a:noFill/>
          <a:ln>
            <a:noFill/>
          </a:ln>
        </p:spPr>
        <p:txBody>
          <a:bodyPr spcFirstLastPara="1" wrap="square" lIns="91400" tIns="91400" rIns="91400" bIns="91400" anchor="ctr" anchorCtr="0">
            <a:noAutofit/>
          </a:bodyPr>
          <a:lstStyle>
            <a:lvl1pPr lvl="0" algn="l">
              <a:lnSpc>
                <a:spcPct val="100000"/>
              </a:lnSpc>
              <a:spcBef>
                <a:spcPts val="0"/>
              </a:spcBef>
              <a:spcAft>
                <a:spcPts val="0"/>
              </a:spcAft>
              <a:buClr>
                <a:srgbClr val="000000"/>
              </a:buClr>
              <a:buSzPts val="4800"/>
              <a:buFont typeface="Arial"/>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4" name="Google Shape;34;p8"/>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1"/>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644232"/>
            <a:ext cx="4045200" cy="1976401"/>
          </a:xfrm>
          <a:prstGeom prst="rect">
            <a:avLst/>
          </a:prstGeom>
          <a:noFill/>
          <a:ln>
            <a:noFill/>
          </a:ln>
        </p:spPr>
        <p:txBody>
          <a:bodyPr spcFirstLastPara="1" wrap="square" lIns="91400" tIns="91400" rIns="91400" bIns="91400" anchor="b" anchorCtr="0">
            <a:noAutofit/>
          </a:bodyPr>
          <a:lstStyle>
            <a:lvl1pPr lvl="0" algn="ctr">
              <a:lnSpc>
                <a:spcPct val="100000"/>
              </a:lnSpc>
              <a:spcBef>
                <a:spcPts val="0"/>
              </a:spcBef>
              <a:spcAft>
                <a:spcPts val="0"/>
              </a:spcAft>
              <a:buClr>
                <a:srgbClr val="000000"/>
              </a:buClr>
              <a:buSzPts val="4200"/>
              <a:buFont typeface="Arial"/>
              <a:buNone/>
              <a:defRPr sz="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8" name="Google Shape;38;p9"/>
          <p:cNvSpPr txBox="1">
            <a:spLocks noGrp="1"/>
          </p:cNvSpPr>
          <p:nvPr>
            <p:ph type="body" idx="1"/>
          </p:nvPr>
        </p:nvSpPr>
        <p:spPr>
          <a:xfrm>
            <a:off x="265500" y="3737433"/>
            <a:ext cx="4045200" cy="1646701"/>
          </a:xfrm>
          <a:prstGeom prst="rect">
            <a:avLst/>
          </a:prstGeom>
          <a:noFill/>
          <a:ln>
            <a:noFill/>
          </a:ln>
        </p:spPr>
        <p:txBody>
          <a:bodyPr spcFirstLastPara="1" wrap="square" lIns="91400" tIns="91400" rIns="91400" bIns="91400" anchor="t" anchorCtr="0">
            <a:noAutofit/>
          </a:bodyPr>
          <a:lstStyle>
            <a:lvl1pPr marL="457200" lvl="0" indent="-228600" algn="ctr">
              <a:lnSpc>
                <a:spcPct val="100000"/>
              </a:lnSpc>
              <a:spcBef>
                <a:spcPts val="0"/>
              </a:spcBef>
              <a:spcAft>
                <a:spcPts val="0"/>
              </a:spcAft>
              <a:buClr>
                <a:srgbClr val="585858"/>
              </a:buClr>
              <a:buSzPts val="2100"/>
              <a:buFont typeface="Arial"/>
              <a:buNone/>
              <a:defRPr sz="2100"/>
            </a:lvl1pPr>
            <a:lvl2pPr marL="914400" lvl="1" indent="-228600" algn="ctr">
              <a:lnSpc>
                <a:spcPct val="100000"/>
              </a:lnSpc>
              <a:spcBef>
                <a:spcPts val="0"/>
              </a:spcBef>
              <a:spcAft>
                <a:spcPts val="0"/>
              </a:spcAft>
              <a:buClr>
                <a:srgbClr val="585858"/>
              </a:buClr>
              <a:buSzPts val="2100"/>
              <a:buFont typeface="Arial"/>
              <a:buNone/>
              <a:defRPr sz="2100"/>
            </a:lvl2pPr>
            <a:lvl3pPr marL="1371600" lvl="2" indent="-228600" algn="ctr">
              <a:lnSpc>
                <a:spcPct val="100000"/>
              </a:lnSpc>
              <a:spcBef>
                <a:spcPts val="0"/>
              </a:spcBef>
              <a:spcAft>
                <a:spcPts val="0"/>
              </a:spcAft>
              <a:buClr>
                <a:srgbClr val="585858"/>
              </a:buClr>
              <a:buSzPts val="2100"/>
              <a:buFont typeface="Arial"/>
              <a:buNone/>
              <a:defRPr sz="2100"/>
            </a:lvl3pPr>
            <a:lvl4pPr marL="1828800" lvl="3" indent="-228600" algn="ctr">
              <a:lnSpc>
                <a:spcPct val="100000"/>
              </a:lnSpc>
              <a:spcBef>
                <a:spcPts val="0"/>
              </a:spcBef>
              <a:spcAft>
                <a:spcPts val="0"/>
              </a:spcAft>
              <a:buClr>
                <a:srgbClr val="585858"/>
              </a:buClr>
              <a:buSzPts val="2100"/>
              <a:buFont typeface="Arial"/>
              <a:buNone/>
              <a:defRPr sz="2100"/>
            </a:lvl4pPr>
            <a:lvl5pPr marL="2286000" lvl="4" indent="-228600" algn="ctr">
              <a:lnSpc>
                <a:spcPct val="100000"/>
              </a:lnSpc>
              <a:spcBef>
                <a:spcPts val="0"/>
              </a:spcBef>
              <a:spcAft>
                <a:spcPts val="0"/>
              </a:spcAft>
              <a:buClr>
                <a:srgbClr val="585858"/>
              </a:buClr>
              <a:buSzPts val="2100"/>
              <a:buFont typeface="Arial"/>
              <a:buNone/>
              <a:defRPr sz="21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9" name="Google Shape;39;p9"/>
          <p:cNvSpPr txBox="1">
            <a:spLocks noGrp="1"/>
          </p:cNvSpPr>
          <p:nvPr>
            <p:ph type="body" idx="2"/>
          </p:nvPr>
        </p:nvSpPr>
        <p:spPr>
          <a:xfrm>
            <a:off x="4939500" y="965433"/>
            <a:ext cx="3837000" cy="4926901"/>
          </a:xfrm>
          <a:prstGeom prst="rect">
            <a:avLst/>
          </a:prstGeom>
          <a:noFill/>
          <a:ln>
            <a:noFill/>
          </a:ln>
        </p:spPr>
        <p:txBody>
          <a:bodyPr spcFirstLastPara="1" wrap="square" lIns="91400" tIns="91400" rIns="91400" bIns="91400" anchor="ctr" anchorCtr="0">
            <a:noAutofit/>
          </a:bodyPr>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0" name="Google Shape;40;p9"/>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699" y="5640766"/>
            <a:ext cx="5998802" cy="806701"/>
          </a:xfrm>
          <a:prstGeom prst="rect">
            <a:avLst/>
          </a:prstGeom>
          <a:noFill/>
          <a:ln>
            <a:noFill/>
          </a:ln>
        </p:spPr>
        <p:txBody>
          <a:bodyPr spcFirstLastPara="1" wrap="square" lIns="91400" tIns="91400" rIns="91400" bIns="91400" anchor="ctr" anchorCtr="0">
            <a:noAutofit/>
          </a:bodyPr>
          <a:lstStyle>
            <a:lvl1pPr marL="457200" lvl="0" indent="-228600" algn="l">
              <a:lnSpc>
                <a:spcPct val="100000"/>
              </a:lnSpc>
              <a:spcBef>
                <a:spcPts val="0"/>
              </a:spcBef>
              <a:spcAft>
                <a:spcPts val="0"/>
              </a:spcAft>
              <a:buClr>
                <a:srgbClr val="585858"/>
              </a:buClr>
              <a:buSzPts val="1800"/>
              <a:buNone/>
              <a:defRPr/>
            </a:lvl1pPr>
          </a:lstStyle>
          <a:p>
            <a:endParaRPr/>
          </a:p>
        </p:txBody>
      </p:sp>
      <p:sp>
        <p:nvSpPr>
          <p:cNvPr id="43" name="Google Shape;43;p10"/>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585858"/>
              </a:buClr>
              <a:buSzPts val="1000"/>
              <a:buFont typeface="Arial"/>
              <a:buNone/>
              <a:defRPr sz="1000">
                <a:solidFill>
                  <a:srgbClr val="585858"/>
                </a:solidFill>
              </a:defRPr>
            </a:lvl1pPr>
            <a:lvl2pPr marL="0" lvl="1" indent="0" algn="r">
              <a:lnSpc>
                <a:spcPct val="100000"/>
              </a:lnSpc>
              <a:spcBef>
                <a:spcPts val="0"/>
              </a:spcBef>
              <a:spcAft>
                <a:spcPts val="0"/>
              </a:spcAft>
              <a:buClr>
                <a:srgbClr val="585858"/>
              </a:buClr>
              <a:buSzPts val="1000"/>
              <a:buFont typeface="Arial"/>
              <a:buNone/>
              <a:defRPr sz="1000">
                <a:solidFill>
                  <a:srgbClr val="585858"/>
                </a:solidFill>
              </a:defRPr>
            </a:lvl2pPr>
            <a:lvl3pPr marL="0" lvl="2" indent="0" algn="r">
              <a:lnSpc>
                <a:spcPct val="100000"/>
              </a:lnSpc>
              <a:spcBef>
                <a:spcPts val="0"/>
              </a:spcBef>
              <a:spcAft>
                <a:spcPts val="0"/>
              </a:spcAft>
              <a:buClr>
                <a:srgbClr val="585858"/>
              </a:buClr>
              <a:buSzPts val="1000"/>
              <a:buFont typeface="Arial"/>
              <a:buNone/>
              <a:defRPr sz="1000">
                <a:solidFill>
                  <a:srgbClr val="585858"/>
                </a:solidFill>
              </a:defRPr>
            </a:lvl3pPr>
            <a:lvl4pPr marL="0" lvl="3" indent="0" algn="r">
              <a:lnSpc>
                <a:spcPct val="100000"/>
              </a:lnSpc>
              <a:spcBef>
                <a:spcPts val="0"/>
              </a:spcBef>
              <a:spcAft>
                <a:spcPts val="0"/>
              </a:spcAft>
              <a:buClr>
                <a:srgbClr val="585858"/>
              </a:buClr>
              <a:buSzPts val="1000"/>
              <a:buFont typeface="Arial"/>
              <a:buNone/>
              <a:defRPr sz="1000">
                <a:solidFill>
                  <a:srgbClr val="585858"/>
                </a:solidFill>
              </a:defRPr>
            </a:lvl4pPr>
            <a:lvl5pPr marL="0" lvl="4" indent="0" algn="r">
              <a:lnSpc>
                <a:spcPct val="100000"/>
              </a:lnSpc>
              <a:spcBef>
                <a:spcPts val="0"/>
              </a:spcBef>
              <a:spcAft>
                <a:spcPts val="0"/>
              </a:spcAft>
              <a:buClr>
                <a:srgbClr val="585858"/>
              </a:buClr>
              <a:buSzPts val="1000"/>
              <a:buFont typeface="Arial"/>
              <a:buNone/>
              <a:defRPr sz="1000">
                <a:solidFill>
                  <a:srgbClr val="585858"/>
                </a:solidFill>
              </a:defRPr>
            </a:lvl5pPr>
            <a:lvl6pPr marL="0" lvl="5" indent="0" algn="r">
              <a:lnSpc>
                <a:spcPct val="100000"/>
              </a:lnSpc>
              <a:spcBef>
                <a:spcPts val="0"/>
              </a:spcBef>
              <a:spcAft>
                <a:spcPts val="0"/>
              </a:spcAft>
              <a:buClr>
                <a:srgbClr val="585858"/>
              </a:buClr>
              <a:buSzPts val="1000"/>
              <a:buFont typeface="Arial"/>
              <a:buNone/>
              <a:defRPr sz="1000">
                <a:solidFill>
                  <a:srgbClr val="585858"/>
                </a:solidFill>
              </a:defRPr>
            </a:lvl6pPr>
            <a:lvl7pPr marL="0" lvl="6" indent="0" algn="r">
              <a:lnSpc>
                <a:spcPct val="100000"/>
              </a:lnSpc>
              <a:spcBef>
                <a:spcPts val="0"/>
              </a:spcBef>
              <a:spcAft>
                <a:spcPts val="0"/>
              </a:spcAft>
              <a:buClr>
                <a:srgbClr val="585858"/>
              </a:buClr>
              <a:buSzPts val="1000"/>
              <a:buFont typeface="Arial"/>
              <a:buNone/>
              <a:defRPr sz="1000">
                <a:solidFill>
                  <a:srgbClr val="585858"/>
                </a:solidFill>
              </a:defRPr>
            </a:lvl7pPr>
            <a:lvl8pPr marL="0" lvl="7" indent="0" algn="r">
              <a:lnSpc>
                <a:spcPct val="100000"/>
              </a:lnSpc>
              <a:spcBef>
                <a:spcPts val="0"/>
              </a:spcBef>
              <a:spcAft>
                <a:spcPts val="0"/>
              </a:spcAft>
              <a:buClr>
                <a:srgbClr val="585858"/>
              </a:buClr>
              <a:buSzPts val="1000"/>
              <a:buFont typeface="Arial"/>
              <a:buNone/>
              <a:defRPr sz="1000">
                <a:solidFill>
                  <a:srgbClr val="585858"/>
                </a:solidFill>
              </a:defRPr>
            </a:lvl8pPr>
            <a:lvl9pPr marL="0" lvl="8" indent="0" algn="r">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699" y="593366"/>
            <a:ext cx="8520602" cy="763501"/>
          </a:xfrm>
          <a:prstGeom prst="rect">
            <a:avLst/>
          </a:prstGeom>
          <a:noFill/>
          <a:ln>
            <a:noFill/>
          </a:ln>
        </p:spPr>
        <p:txBody>
          <a:bodyPr spcFirstLastPara="1" wrap="square" lIns="91400" tIns="91400" rIns="91400" bIns="91400" anchor="t" anchorCtr="0">
            <a:noAutofit/>
          </a:bodyPr>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699" y="1536633"/>
            <a:ext cx="8520602" cy="4555200"/>
          </a:xfrm>
          <a:prstGeom prst="rect">
            <a:avLst/>
          </a:prstGeom>
          <a:noFill/>
          <a:ln>
            <a:noFill/>
          </a:ln>
        </p:spPr>
        <p:txBody>
          <a:bodyPr spcFirstLastPara="1" wrap="square" lIns="91400" tIns="91400" rIns="91400" bIns="91400" anchor="t" anchorCtr="0">
            <a:noAutofit/>
          </a:bodyPr>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684345" y="6320774"/>
            <a:ext cx="336814"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0"/>
            <a:ext cx="9144000" cy="61465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FF"/>
              </a:buClr>
              <a:buSzPts val="2800"/>
              <a:buFont typeface="Tahoma"/>
              <a:buNone/>
            </a:pPr>
            <a:r>
              <a:rPr lang="en-US" sz="2800" b="0" i="0" u="none" strike="noStrike" cap="none" dirty="0">
                <a:solidFill>
                  <a:srgbClr val="0000FF"/>
                </a:solidFill>
                <a:latin typeface="Tahoma"/>
                <a:ea typeface="Tahoma"/>
                <a:cs typeface="Tahoma"/>
                <a:sym typeface="Tahoma"/>
              </a:rPr>
              <a:t>Canadian Hydrogen Mapping Experiment (CHIME)	</a:t>
            </a:r>
            <a:endParaRPr dirty="0"/>
          </a:p>
        </p:txBody>
      </p:sp>
      <p:sp>
        <p:nvSpPr>
          <p:cNvPr id="55" name="Google Shape;55;p13"/>
          <p:cNvSpPr txBox="1"/>
          <p:nvPr/>
        </p:nvSpPr>
        <p:spPr>
          <a:xfrm>
            <a:off x="0" y="547093"/>
            <a:ext cx="9144000" cy="1013498"/>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Abstract:</a:t>
            </a:r>
            <a:endParaRPr dirty="0"/>
          </a:p>
          <a:p>
            <a:pPr marL="0" marR="0" lvl="0" indent="0" algn="just" rtl="0">
              <a:lnSpc>
                <a:spcPct val="100000"/>
              </a:lnSpc>
              <a:spcBef>
                <a:spcPts val="0"/>
              </a:spcBef>
              <a:spcAft>
                <a:spcPts val="0"/>
              </a:spcAft>
              <a:buClr>
                <a:srgbClr val="000000"/>
              </a:buClr>
              <a:buSzPts val="1400"/>
              <a:buFont typeface="Times New Roman"/>
              <a:buNone/>
            </a:pPr>
            <a:r>
              <a:rPr lang="en-US" sz="1400" b="1" i="0" u="none" strike="noStrike" cap="none" dirty="0">
                <a:solidFill>
                  <a:srgbClr val="000000"/>
                </a:solidFill>
                <a:latin typeface="Times New Roman"/>
                <a:ea typeface="Times New Roman"/>
                <a:cs typeface="Times New Roman"/>
                <a:sym typeface="Times New Roman"/>
              </a:rPr>
              <a:t> </a:t>
            </a:r>
            <a:r>
              <a:rPr lang="en-US" sz="1400" b="0" i="0" u="none" strike="noStrike" cap="none" dirty="0">
                <a:solidFill>
                  <a:srgbClr val="000000"/>
                </a:solidFill>
                <a:latin typeface="Times New Roman"/>
                <a:ea typeface="Times New Roman"/>
                <a:cs typeface="Times New Roman"/>
                <a:sym typeface="Times New Roman"/>
              </a:rPr>
              <a:t>CHIME is a revolutionary new radio telescope used for Cosmology, Fast Radio Bursts (FRB) and Pulsar Astronomy. Here, we focus on the FRB/Pulsar side of the telescope, we will explain how the telescope works and why it’s unique design is revolutionary towards this field of astronomy.</a:t>
            </a:r>
            <a:endParaRPr dirty="0"/>
          </a:p>
        </p:txBody>
      </p:sp>
      <p:pic>
        <p:nvPicPr>
          <p:cNvPr id="56" name="Google Shape;56;p13" descr="Google Shape;56;p13"/>
          <p:cNvPicPr preferRelativeResize="0"/>
          <p:nvPr/>
        </p:nvPicPr>
        <p:blipFill rotWithShape="1">
          <a:blip r:embed="rId3">
            <a:alphaModFix/>
          </a:blip>
          <a:srcRect/>
          <a:stretch/>
        </p:blipFill>
        <p:spPr>
          <a:xfrm>
            <a:off x="4640457" y="1428572"/>
            <a:ext cx="4503543" cy="3377663"/>
          </a:xfrm>
          <a:prstGeom prst="rect">
            <a:avLst/>
          </a:prstGeom>
          <a:noFill/>
          <a:ln>
            <a:noFill/>
          </a:ln>
        </p:spPr>
      </p:pic>
      <p:pic>
        <p:nvPicPr>
          <p:cNvPr id="57" name="Google Shape;57;p13" descr="Google Shape;57;p13"/>
          <p:cNvPicPr preferRelativeResize="0"/>
          <p:nvPr/>
        </p:nvPicPr>
        <p:blipFill rotWithShape="1">
          <a:blip r:embed="rId4">
            <a:alphaModFix/>
          </a:blip>
          <a:srcRect/>
          <a:stretch/>
        </p:blipFill>
        <p:spPr>
          <a:xfrm>
            <a:off x="0" y="1684810"/>
            <a:ext cx="4572000" cy="2476445"/>
          </a:xfrm>
          <a:prstGeom prst="rect">
            <a:avLst/>
          </a:prstGeom>
          <a:noFill/>
          <a:ln>
            <a:noFill/>
          </a:ln>
        </p:spPr>
      </p:pic>
      <p:sp>
        <p:nvSpPr>
          <p:cNvPr id="58" name="Google Shape;58;p13"/>
          <p:cNvSpPr txBox="1"/>
          <p:nvPr/>
        </p:nvSpPr>
        <p:spPr>
          <a:xfrm>
            <a:off x="-48900" y="1697845"/>
            <a:ext cx="1721226" cy="747877"/>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CC"/>
              </a:buClr>
              <a:buSzPts val="1200"/>
              <a:buFont typeface="Times New Roman"/>
              <a:buNone/>
            </a:pPr>
            <a:r>
              <a:rPr lang="en-US" sz="1200" b="1" i="0" u="none" strike="noStrike" cap="none">
                <a:solidFill>
                  <a:srgbClr val="0000CC"/>
                </a:solidFill>
                <a:latin typeface="Times New Roman"/>
                <a:ea typeface="Times New Roman"/>
                <a:cs typeface="Times New Roman"/>
                <a:sym typeface="Times New Roman"/>
              </a:rPr>
              <a:t>Fig. 1:</a:t>
            </a:r>
            <a:r>
              <a:rPr lang="en-US" sz="1200" b="0" i="0" u="none" strike="noStrike" cap="none">
                <a:solidFill>
                  <a:srgbClr val="0000CC"/>
                </a:solidFill>
                <a:latin typeface="Times New Roman"/>
                <a:ea typeface="Times New Roman"/>
                <a:cs typeface="Times New Roman"/>
                <a:sym typeface="Times New Roman"/>
              </a:rPr>
              <a:t> Telescope’s half-cylinders with people for scale. [McGill Reporter]</a:t>
            </a:r>
            <a:endParaRPr/>
          </a:p>
        </p:txBody>
      </p:sp>
      <p:sp>
        <p:nvSpPr>
          <p:cNvPr id="59" name="Google Shape;59;p13"/>
          <p:cNvSpPr txBox="1"/>
          <p:nvPr/>
        </p:nvSpPr>
        <p:spPr>
          <a:xfrm>
            <a:off x="4649677" y="1610254"/>
            <a:ext cx="2729091" cy="747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FFFF00"/>
              </a:buClr>
              <a:buSzPts val="1200"/>
              <a:buFont typeface="Times New Roman"/>
              <a:buNone/>
            </a:pPr>
            <a:r>
              <a:rPr lang="en-US" sz="1200" b="1" i="0" u="none" strike="noStrike" cap="none">
                <a:solidFill>
                  <a:srgbClr val="FFFF00"/>
                </a:solidFill>
                <a:latin typeface="Times New Roman"/>
                <a:ea typeface="Times New Roman"/>
                <a:cs typeface="Times New Roman"/>
                <a:sym typeface="Times New Roman"/>
              </a:rPr>
              <a:t>Fig. 2:</a:t>
            </a:r>
            <a:r>
              <a:rPr lang="en-US" sz="1200" b="0" i="0" u="none" strike="noStrike" cap="none">
                <a:solidFill>
                  <a:srgbClr val="FFFF00"/>
                </a:solidFill>
                <a:latin typeface="Times New Roman"/>
                <a:ea typeface="Times New Roman"/>
                <a:cs typeface="Times New Roman"/>
                <a:sym typeface="Times New Roman"/>
              </a:rPr>
              <a:t> An example of an incoming signal from a galactic source being detected by CHIME. [D. Futselaar]</a:t>
            </a:r>
            <a:endParaRPr/>
          </a:p>
        </p:txBody>
      </p:sp>
      <p:pic>
        <p:nvPicPr>
          <p:cNvPr id="60" name="Google Shape;60;p13" descr="Google Shape;60;p13"/>
          <p:cNvPicPr preferRelativeResize="0"/>
          <p:nvPr/>
        </p:nvPicPr>
        <p:blipFill rotWithShape="1">
          <a:blip r:embed="rId5">
            <a:alphaModFix/>
          </a:blip>
          <a:srcRect/>
          <a:stretch/>
        </p:blipFill>
        <p:spPr>
          <a:xfrm>
            <a:off x="-2" y="3972173"/>
            <a:ext cx="5457063" cy="2885827"/>
          </a:xfrm>
          <a:prstGeom prst="rect">
            <a:avLst/>
          </a:prstGeom>
          <a:noFill/>
          <a:ln>
            <a:noFill/>
          </a:ln>
        </p:spPr>
      </p:pic>
      <p:sp>
        <p:nvSpPr>
          <p:cNvPr id="61" name="Google Shape;61;p13"/>
          <p:cNvSpPr txBox="1"/>
          <p:nvPr/>
        </p:nvSpPr>
        <p:spPr>
          <a:xfrm>
            <a:off x="5442365" y="5455932"/>
            <a:ext cx="2617903" cy="747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i="0" u="none" strike="noStrike" cap="none">
                <a:solidFill>
                  <a:srgbClr val="0000FF"/>
                </a:solidFill>
                <a:latin typeface="Times New Roman"/>
                <a:ea typeface="Times New Roman"/>
                <a:cs typeface="Times New Roman"/>
                <a:sym typeface="Times New Roman"/>
              </a:rPr>
              <a:t>Fig. 3:</a:t>
            </a:r>
            <a:r>
              <a:rPr lang="en-US" sz="1200" b="0" i="0" u="none" strike="noStrike" cap="none">
                <a:solidFill>
                  <a:srgbClr val="0000FF"/>
                </a:solidFill>
                <a:latin typeface="Times New Roman"/>
                <a:ea typeface="Times New Roman"/>
                <a:cs typeface="Times New Roman"/>
                <a:sym typeface="Times New Roman"/>
              </a:rPr>
              <a:t> Diagram showing how CHIME receives and reflect signals into the antennas. [C. Bickel/Science]</a:t>
            </a:r>
            <a:endParaRPr/>
          </a:p>
        </p:txBody>
      </p:sp>
      <p:sp>
        <p:nvSpPr>
          <p:cNvPr id="62" name="Google Shape;62;p13"/>
          <p:cNvSpPr txBox="1"/>
          <p:nvPr/>
        </p:nvSpPr>
        <p:spPr>
          <a:xfrm>
            <a:off x="4876800" y="546581"/>
            <a:ext cx="4190615" cy="3327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FF"/>
              </a:buClr>
              <a:buSzPts val="1600"/>
              <a:buFont typeface="Tahoma"/>
              <a:buNone/>
            </a:pPr>
            <a:r>
              <a:rPr lang="en-US" sz="1600" b="0" i="0" u="none" strike="noStrike" cap="none" dirty="0">
                <a:solidFill>
                  <a:srgbClr val="0000FF"/>
                </a:solidFill>
                <a:latin typeface="Tahoma"/>
                <a:ea typeface="Tahoma"/>
                <a:cs typeface="Tahoma"/>
                <a:sym typeface="Tahoma"/>
              </a:rPr>
              <a:t>Jacob Cardinal Tremblay, Julia </a:t>
            </a:r>
            <a:r>
              <a:rPr lang="en-US" sz="1600" b="0" i="0" u="none" strike="noStrike" cap="none" dirty="0" err="1">
                <a:solidFill>
                  <a:srgbClr val="0000FF"/>
                </a:solidFill>
                <a:latin typeface="Tahoma"/>
                <a:ea typeface="Tahoma"/>
                <a:cs typeface="Tahoma"/>
                <a:sym typeface="Tahoma"/>
              </a:rPr>
              <a:t>Nilton</a:t>
            </a:r>
            <a:r>
              <a:rPr lang="en-US" sz="1600" b="0" i="0" u="none" strike="noStrike" cap="none" dirty="0">
                <a:solidFill>
                  <a:srgbClr val="0000FF"/>
                </a:solidFill>
                <a:latin typeface="Tahoma"/>
                <a:ea typeface="Tahoma"/>
                <a:cs typeface="Tahoma"/>
                <a:sym typeface="Tahoma"/>
              </a:rPr>
              <a:t>, WVU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p:nvPr/>
        </p:nvSpPr>
        <p:spPr>
          <a:xfrm>
            <a:off x="-1" y="-39119"/>
            <a:ext cx="8823302" cy="551151"/>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2400"/>
              <a:buFont typeface="Tahoma"/>
              <a:buNone/>
            </a:pPr>
            <a:r>
              <a:rPr lang="en-US" sz="2400" b="0" i="0" u="none" strike="noStrike" cap="none">
                <a:solidFill>
                  <a:srgbClr val="0000FF"/>
                </a:solidFill>
                <a:latin typeface="Tahoma"/>
                <a:ea typeface="Tahoma"/>
                <a:cs typeface="Tahoma"/>
                <a:sym typeface="Tahoma"/>
              </a:rPr>
              <a:t>Canadian Hydrogen Mapping Experiment (CHIME)</a:t>
            </a:r>
            <a:endParaRPr/>
          </a:p>
        </p:txBody>
      </p:sp>
      <p:sp>
        <p:nvSpPr>
          <p:cNvPr id="68" name="Google Shape;68;p14"/>
          <p:cNvSpPr txBox="1"/>
          <p:nvPr/>
        </p:nvSpPr>
        <p:spPr>
          <a:xfrm>
            <a:off x="-53790" y="390323"/>
            <a:ext cx="4288391" cy="3652592"/>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Introduction/ Motivation:</a:t>
            </a:r>
            <a:endParaRPr dirty="0"/>
          </a:p>
          <a:p>
            <a:pPr marL="112712" marR="0" lvl="0" indent="-112712"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Times New Roman"/>
                <a:ea typeface="Times New Roman"/>
                <a:cs typeface="Times New Roman"/>
                <a:sym typeface="Times New Roman"/>
              </a:rPr>
              <a:t>CHIME is a new project </a:t>
            </a:r>
            <a:r>
              <a:rPr lang="en-US" dirty="0">
                <a:latin typeface="Times New Roman"/>
                <a:ea typeface="Times New Roman"/>
                <a:cs typeface="Times New Roman"/>
                <a:sym typeface="Times New Roman"/>
              </a:rPr>
              <a:t>which</a:t>
            </a:r>
            <a:r>
              <a:rPr lang="en-US" sz="1400" b="0" i="0" u="none" strike="noStrike" cap="none" dirty="0">
                <a:solidFill>
                  <a:srgbClr val="000000"/>
                </a:solidFill>
                <a:latin typeface="Times New Roman"/>
                <a:ea typeface="Times New Roman"/>
                <a:cs typeface="Times New Roman"/>
                <a:sym typeface="Times New Roman"/>
              </a:rPr>
              <a:t> started taking data in 2018. Its design is unique as it is a drift-scan telescope</a:t>
            </a:r>
            <a:r>
              <a:rPr lang="en-US" dirty="0">
                <a:latin typeface="Times New Roman"/>
                <a:ea typeface="Times New Roman"/>
                <a:cs typeface="Times New Roman"/>
                <a:sym typeface="Times New Roman"/>
              </a:rPr>
              <a:t> and </a:t>
            </a:r>
            <a:r>
              <a:rPr lang="en-US" sz="1400" b="0" i="0" u="none" strike="noStrike" cap="none" dirty="0">
                <a:solidFill>
                  <a:srgbClr val="000000"/>
                </a:solidFill>
                <a:latin typeface="Times New Roman"/>
                <a:ea typeface="Times New Roman"/>
                <a:cs typeface="Times New Roman"/>
                <a:sym typeface="Times New Roman"/>
              </a:rPr>
              <a:t>therefore is not physically steerable.</a:t>
            </a:r>
            <a:endParaRPr dirty="0"/>
          </a:p>
          <a:p>
            <a:pPr marL="112712" marR="0" lvl="0" indent="-112712"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Times New Roman"/>
                <a:ea typeface="Times New Roman"/>
                <a:cs typeface="Times New Roman"/>
                <a:sym typeface="Times New Roman"/>
              </a:rPr>
              <a:t>However, </a:t>
            </a:r>
            <a:r>
              <a:rPr lang="en-US" dirty="0">
                <a:latin typeface="Times New Roman"/>
                <a:ea typeface="Times New Roman"/>
                <a:cs typeface="Times New Roman"/>
                <a:sym typeface="Times New Roman"/>
              </a:rPr>
              <a:t>due to</a:t>
            </a:r>
            <a:r>
              <a:rPr lang="en-US" sz="1400" b="0" i="0" u="none" strike="noStrike" cap="none" dirty="0">
                <a:solidFill>
                  <a:srgbClr val="000000"/>
                </a:solidFill>
                <a:latin typeface="Times New Roman"/>
                <a:ea typeface="Times New Roman"/>
                <a:cs typeface="Times New Roman"/>
                <a:sym typeface="Times New Roman"/>
              </a:rPr>
              <a:t> its design it covers a much larger area of the sky</a:t>
            </a:r>
            <a:r>
              <a:rPr lang="en-US" dirty="0">
                <a:latin typeface="Times New Roman"/>
                <a:ea typeface="Times New Roman"/>
                <a:cs typeface="Times New Roman"/>
                <a:sym typeface="Times New Roman"/>
              </a:rPr>
              <a:t>. </a:t>
            </a:r>
            <a:r>
              <a:rPr lang="en-US" b="1" dirty="0">
                <a:latin typeface="Times New Roman"/>
                <a:ea typeface="Times New Roman"/>
                <a:cs typeface="Times New Roman"/>
                <a:sym typeface="Times New Roman"/>
              </a:rPr>
              <a:t>B</a:t>
            </a:r>
            <a:r>
              <a:rPr lang="en-US" sz="1400" b="1" i="0" u="none" strike="noStrike" cap="none" dirty="0">
                <a:solidFill>
                  <a:srgbClr val="000000"/>
                </a:solidFill>
                <a:latin typeface="Times New Roman"/>
                <a:ea typeface="Times New Roman"/>
                <a:cs typeface="Times New Roman"/>
                <a:sym typeface="Times New Roman"/>
              </a:rPr>
              <a:t>ecause of clever optical and signal engineering</a:t>
            </a:r>
            <a:r>
              <a:rPr lang="en-US" sz="1400" b="0" i="0" u="none" strike="noStrike" cap="none" dirty="0">
                <a:solidFill>
                  <a:srgbClr val="000000"/>
                </a:solidFill>
                <a:latin typeface="Times New Roman"/>
                <a:ea typeface="Times New Roman"/>
                <a:cs typeface="Times New Roman"/>
                <a:sym typeface="Times New Roman"/>
              </a:rPr>
              <a:t>, they are able to look at multiple locations in the sky at once.</a:t>
            </a:r>
            <a:endParaRPr dirty="0"/>
          </a:p>
          <a:p>
            <a:pPr marL="112712" marR="0" lvl="0" indent="-112712" algn="just" rtl="0">
              <a:lnSpc>
                <a:spcPct val="100000"/>
              </a:lnSpc>
              <a:spcBef>
                <a:spcPts val="0"/>
              </a:spcBef>
              <a:spcAft>
                <a:spcPts val="0"/>
              </a:spcAft>
              <a:buClr>
                <a:srgbClr val="000000"/>
              </a:buClr>
              <a:buSzPts val="1400"/>
              <a:buFont typeface="Arial"/>
              <a:buChar char="•"/>
            </a:pPr>
            <a:r>
              <a:rPr lang="en-US" dirty="0">
                <a:latin typeface="Times New Roman"/>
                <a:ea typeface="Times New Roman"/>
                <a:cs typeface="Times New Roman"/>
                <a:sym typeface="Times New Roman"/>
              </a:rPr>
              <a:t>Consequently,</a:t>
            </a:r>
            <a:r>
              <a:rPr lang="en-US" sz="1400" b="0" i="0" u="none" strike="noStrike" cap="none" dirty="0">
                <a:solidFill>
                  <a:srgbClr val="000000"/>
                </a:solidFill>
                <a:latin typeface="Times New Roman"/>
                <a:ea typeface="Times New Roman"/>
                <a:cs typeface="Times New Roman"/>
                <a:sym typeface="Times New Roman"/>
              </a:rPr>
              <a:t> the observation rate is much greater than previously used telescopes. As an example, the Arecibo and Greenbank Telescopes </a:t>
            </a:r>
            <a:r>
              <a:rPr lang="en-US" dirty="0">
                <a:latin typeface="Times New Roman"/>
                <a:ea typeface="Times New Roman"/>
                <a:cs typeface="Times New Roman"/>
                <a:sym typeface="Times New Roman"/>
              </a:rPr>
              <a:t>only</a:t>
            </a:r>
            <a:r>
              <a:rPr lang="en-US" sz="1400" b="0" i="0" u="none" strike="noStrike" cap="none" dirty="0">
                <a:solidFill>
                  <a:srgbClr val="000000"/>
                </a:solidFill>
                <a:latin typeface="Times New Roman"/>
                <a:ea typeface="Times New Roman"/>
                <a:cs typeface="Times New Roman"/>
                <a:sym typeface="Times New Roman"/>
              </a:rPr>
              <a:t> observe </a:t>
            </a:r>
            <a:r>
              <a:rPr lang="en-US" dirty="0">
                <a:latin typeface="Times New Roman"/>
                <a:ea typeface="Times New Roman"/>
                <a:cs typeface="Times New Roman"/>
                <a:sym typeface="Times New Roman"/>
              </a:rPr>
              <a:t>specific </a:t>
            </a:r>
            <a:r>
              <a:rPr lang="en-US" sz="1400" b="0" i="0" u="none" strike="noStrike" cap="none" dirty="0">
                <a:solidFill>
                  <a:srgbClr val="000000"/>
                </a:solidFill>
                <a:latin typeface="Times New Roman"/>
                <a:ea typeface="Times New Roman"/>
                <a:cs typeface="Times New Roman"/>
                <a:sym typeface="Times New Roman"/>
              </a:rPr>
              <a:t>pulsars once every 3-4 weeks, </a:t>
            </a:r>
            <a:r>
              <a:rPr lang="en-US" dirty="0">
                <a:latin typeface="Times New Roman"/>
                <a:ea typeface="Times New Roman"/>
                <a:cs typeface="Times New Roman"/>
                <a:sym typeface="Times New Roman"/>
              </a:rPr>
              <a:t>while </a:t>
            </a:r>
            <a:r>
              <a:rPr lang="en-US" sz="1400" b="0" i="0" u="none" strike="noStrike" cap="none" dirty="0">
                <a:solidFill>
                  <a:srgbClr val="000000"/>
                </a:solidFill>
                <a:latin typeface="Times New Roman"/>
                <a:ea typeface="Times New Roman"/>
                <a:cs typeface="Times New Roman"/>
                <a:sym typeface="Times New Roman"/>
              </a:rPr>
              <a:t>CHIME is able to observe them once per day!</a:t>
            </a:r>
            <a:endParaRPr dirty="0"/>
          </a:p>
          <a:p>
            <a:pPr marL="112712" marR="0" lvl="0" indent="-112712" algn="just"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Times New Roman"/>
                <a:ea typeface="Times New Roman"/>
                <a:cs typeface="Times New Roman"/>
                <a:sym typeface="Times New Roman"/>
              </a:rPr>
              <a:t>These results will lead to much higher precision in the data and will help scientists such as </a:t>
            </a:r>
            <a:r>
              <a:rPr lang="en-US" sz="1400" b="0" i="0" u="none" strike="noStrike" cap="none" dirty="0" err="1">
                <a:solidFill>
                  <a:srgbClr val="000000"/>
                </a:solidFill>
                <a:latin typeface="Times New Roman"/>
                <a:ea typeface="Times New Roman"/>
                <a:cs typeface="Times New Roman"/>
                <a:sym typeface="Times New Roman"/>
              </a:rPr>
              <a:t>NANOGrav</a:t>
            </a:r>
            <a:r>
              <a:rPr lang="en-US" sz="1400" b="0" i="0" u="none" strike="noStrike" cap="none" dirty="0">
                <a:solidFill>
                  <a:srgbClr val="000000"/>
                </a:solidFill>
                <a:latin typeface="Times New Roman"/>
                <a:ea typeface="Times New Roman"/>
                <a:cs typeface="Times New Roman"/>
                <a:sym typeface="Times New Roman"/>
              </a:rPr>
              <a:t> make the first discovery of gravitational waves through pulsar signals.</a:t>
            </a:r>
            <a:endParaRPr dirty="0"/>
          </a:p>
        </p:txBody>
      </p:sp>
      <p:pic>
        <p:nvPicPr>
          <p:cNvPr id="70" name="Google Shape;70;p14" descr="Google Shape;69;p14"/>
          <p:cNvPicPr preferRelativeResize="0"/>
          <p:nvPr/>
        </p:nvPicPr>
        <p:blipFill rotWithShape="1">
          <a:blip r:embed="rId3">
            <a:alphaModFix/>
          </a:blip>
          <a:srcRect/>
          <a:stretch/>
        </p:blipFill>
        <p:spPr>
          <a:xfrm>
            <a:off x="4097685" y="4092033"/>
            <a:ext cx="2958354" cy="1973273"/>
          </a:xfrm>
          <a:prstGeom prst="rect">
            <a:avLst/>
          </a:prstGeom>
          <a:noFill/>
          <a:ln>
            <a:noFill/>
          </a:ln>
        </p:spPr>
      </p:pic>
      <p:sp>
        <p:nvSpPr>
          <p:cNvPr id="71" name="Google Shape;71;p14"/>
          <p:cNvSpPr txBox="1"/>
          <p:nvPr/>
        </p:nvSpPr>
        <p:spPr>
          <a:xfrm>
            <a:off x="4141694" y="6114424"/>
            <a:ext cx="2882107" cy="747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i="0" u="none" strike="noStrike" cap="none">
                <a:solidFill>
                  <a:srgbClr val="0000FF"/>
                </a:solidFill>
                <a:latin typeface="Times New Roman"/>
                <a:ea typeface="Times New Roman"/>
                <a:cs typeface="Times New Roman"/>
                <a:sym typeface="Times New Roman"/>
              </a:rPr>
              <a:t>Fig. 5:</a:t>
            </a:r>
            <a:r>
              <a:rPr lang="en-US" sz="1200" b="0" i="0" u="none" strike="noStrike" cap="none">
                <a:solidFill>
                  <a:srgbClr val="0000FF"/>
                </a:solidFill>
                <a:latin typeface="Times New Roman"/>
                <a:ea typeface="Times New Roman"/>
                <a:cs typeface="Times New Roman"/>
                <a:sym typeface="Times New Roman"/>
              </a:rPr>
              <a:t> 305 m Arecibo Radio Telescope before its recent collapse (12/2020). [Arecibo Observatory]</a:t>
            </a:r>
            <a:endParaRPr/>
          </a:p>
        </p:txBody>
      </p:sp>
      <p:pic>
        <p:nvPicPr>
          <p:cNvPr id="72" name="Google Shape;72;p14" descr="Google Shape;71;p14"/>
          <p:cNvPicPr preferRelativeResize="0"/>
          <p:nvPr/>
        </p:nvPicPr>
        <p:blipFill rotWithShape="1">
          <a:blip r:embed="rId4">
            <a:alphaModFix/>
          </a:blip>
          <a:srcRect b="6073"/>
          <a:stretch/>
        </p:blipFill>
        <p:spPr>
          <a:xfrm>
            <a:off x="7077209" y="4259050"/>
            <a:ext cx="2066793" cy="1941269"/>
          </a:xfrm>
          <a:prstGeom prst="rect">
            <a:avLst/>
          </a:prstGeom>
          <a:noFill/>
          <a:ln>
            <a:noFill/>
          </a:ln>
        </p:spPr>
      </p:pic>
      <p:sp>
        <p:nvSpPr>
          <p:cNvPr id="73" name="Google Shape;73;p14"/>
          <p:cNvSpPr txBox="1"/>
          <p:nvPr/>
        </p:nvSpPr>
        <p:spPr>
          <a:xfrm>
            <a:off x="7095156" y="6119367"/>
            <a:ext cx="2131971" cy="747877"/>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1200"/>
              <a:buFont typeface="Times New Roman"/>
              <a:buNone/>
            </a:pPr>
            <a:r>
              <a:rPr lang="en-US" sz="1200" b="1" i="0" u="none" strike="noStrike" cap="none">
                <a:solidFill>
                  <a:srgbClr val="0000FF"/>
                </a:solidFill>
                <a:latin typeface="Times New Roman"/>
                <a:ea typeface="Times New Roman"/>
                <a:cs typeface="Times New Roman"/>
                <a:sym typeface="Times New Roman"/>
              </a:rPr>
              <a:t>Fig. 6: </a:t>
            </a:r>
            <a:r>
              <a:rPr lang="en-US" sz="1200" b="0" i="0" u="none" strike="noStrike" cap="none">
                <a:solidFill>
                  <a:srgbClr val="0000FF"/>
                </a:solidFill>
                <a:latin typeface="Times New Roman"/>
                <a:ea typeface="Times New Roman"/>
                <a:cs typeface="Times New Roman"/>
                <a:sym typeface="Times New Roman"/>
              </a:rPr>
              <a:t>Green Bank Telescope,  world’s largest fully steerable radio telescope.[</a:t>
            </a:r>
            <a:r>
              <a:rPr lang="en-US" sz="1000" b="0" i="0" u="none" strike="noStrike" cap="none">
                <a:solidFill>
                  <a:srgbClr val="0000FF"/>
                </a:solidFill>
                <a:latin typeface="Times New Roman"/>
                <a:ea typeface="Times New Roman"/>
                <a:cs typeface="Times New Roman"/>
                <a:sym typeface="Times New Roman"/>
              </a:rPr>
              <a:t>NRAO/AUI/NSF]</a:t>
            </a:r>
            <a:endParaRPr/>
          </a:p>
        </p:txBody>
      </p:sp>
      <p:pic>
        <p:nvPicPr>
          <p:cNvPr id="74" name="Google Shape;74;p14" descr="Google Shape;73;p14"/>
          <p:cNvPicPr preferRelativeResize="0"/>
          <p:nvPr/>
        </p:nvPicPr>
        <p:blipFill rotWithShape="1">
          <a:blip r:embed="rId5">
            <a:alphaModFix/>
          </a:blip>
          <a:srcRect l="5371" r="5048"/>
          <a:stretch/>
        </p:blipFill>
        <p:spPr>
          <a:xfrm>
            <a:off x="-1" y="4352995"/>
            <a:ext cx="4078127" cy="1934766"/>
          </a:xfrm>
          <a:prstGeom prst="rect">
            <a:avLst/>
          </a:prstGeom>
          <a:noFill/>
          <a:ln>
            <a:noFill/>
          </a:ln>
        </p:spPr>
      </p:pic>
      <p:cxnSp>
        <p:nvCxnSpPr>
          <p:cNvPr id="75" name="Google Shape;75;p14"/>
          <p:cNvCxnSpPr/>
          <p:nvPr/>
        </p:nvCxnSpPr>
        <p:spPr>
          <a:xfrm rot="10800000" flipH="1">
            <a:off x="325411" y="5816100"/>
            <a:ext cx="803701" cy="15601"/>
          </a:xfrm>
          <a:prstGeom prst="straightConnector1">
            <a:avLst/>
          </a:prstGeom>
          <a:noFill/>
          <a:ln w="28575" cap="flat" cmpd="sng">
            <a:solidFill>
              <a:srgbClr val="FF0000"/>
            </a:solidFill>
            <a:prstDash val="solid"/>
            <a:round/>
            <a:headEnd type="none" w="sm" len="sm"/>
            <a:tailEnd type="none" w="sm" len="sm"/>
          </a:ln>
        </p:spPr>
      </p:cxnSp>
      <p:cxnSp>
        <p:nvCxnSpPr>
          <p:cNvPr id="76" name="Google Shape;76;p14"/>
          <p:cNvCxnSpPr/>
          <p:nvPr/>
        </p:nvCxnSpPr>
        <p:spPr>
          <a:xfrm rot="10800000" flipH="1">
            <a:off x="659782" y="5185037"/>
            <a:ext cx="413401" cy="257401"/>
          </a:xfrm>
          <a:prstGeom prst="straightConnector1">
            <a:avLst/>
          </a:prstGeom>
          <a:noFill/>
          <a:ln w="28575" cap="flat" cmpd="sng">
            <a:solidFill>
              <a:srgbClr val="FF0000"/>
            </a:solidFill>
            <a:prstDash val="solid"/>
            <a:round/>
            <a:headEnd type="none" w="sm" len="sm"/>
            <a:tailEnd type="none" w="sm" len="sm"/>
          </a:ln>
        </p:spPr>
      </p:cxnSp>
      <p:sp>
        <p:nvSpPr>
          <p:cNvPr id="77" name="Google Shape;77;p14"/>
          <p:cNvSpPr txBox="1"/>
          <p:nvPr/>
        </p:nvSpPr>
        <p:spPr>
          <a:xfrm>
            <a:off x="298112" y="5781850"/>
            <a:ext cx="858300" cy="355665"/>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0000"/>
              </a:buClr>
              <a:buSzPts val="1200"/>
              <a:buFont typeface="Arial"/>
              <a:buNone/>
            </a:pPr>
            <a:r>
              <a:rPr lang="en-US" sz="1200" b="1" i="0" u="none" strike="noStrike" cap="none">
                <a:solidFill>
                  <a:srgbClr val="FF0000"/>
                </a:solidFill>
                <a:latin typeface="Arial"/>
                <a:ea typeface="Arial"/>
                <a:cs typeface="Arial"/>
                <a:sym typeface="Arial"/>
              </a:rPr>
              <a:t>20 m</a:t>
            </a:r>
            <a:endParaRPr/>
          </a:p>
        </p:txBody>
      </p:sp>
      <p:sp>
        <p:nvSpPr>
          <p:cNvPr id="78" name="Google Shape;78;p14"/>
          <p:cNvSpPr txBox="1"/>
          <p:nvPr/>
        </p:nvSpPr>
        <p:spPr>
          <a:xfrm rot="-1865856">
            <a:off x="366019" y="5124038"/>
            <a:ext cx="859057" cy="293827"/>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0000"/>
              </a:buClr>
              <a:buSzPts val="800"/>
              <a:buFont typeface="Arial"/>
              <a:buNone/>
            </a:pPr>
            <a:r>
              <a:rPr lang="en-US" sz="800" b="1" i="0" u="none" strike="noStrike" cap="none">
                <a:solidFill>
                  <a:srgbClr val="FF0000"/>
                </a:solidFill>
                <a:latin typeface="Arial"/>
                <a:ea typeface="Arial"/>
                <a:cs typeface="Arial"/>
                <a:sym typeface="Arial"/>
              </a:rPr>
              <a:t>100 m</a:t>
            </a:r>
            <a:endParaRPr/>
          </a:p>
        </p:txBody>
      </p:sp>
      <p:sp>
        <p:nvSpPr>
          <p:cNvPr id="79" name="Google Shape;79;p14"/>
          <p:cNvSpPr txBox="1"/>
          <p:nvPr/>
        </p:nvSpPr>
        <p:spPr>
          <a:xfrm>
            <a:off x="-56171" y="6275256"/>
            <a:ext cx="3884916" cy="366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i="0" u="none" strike="noStrike" cap="none">
                <a:solidFill>
                  <a:srgbClr val="0000FF"/>
                </a:solidFill>
                <a:latin typeface="Times New Roman"/>
                <a:ea typeface="Times New Roman"/>
                <a:cs typeface="Times New Roman"/>
                <a:sym typeface="Times New Roman"/>
              </a:rPr>
              <a:t>Fig. 4: </a:t>
            </a:r>
            <a:r>
              <a:rPr lang="en-US" sz="1200" b="0" i="0" u="none" strike="noStrike" cap="none">
                <a:solidFill>
                  <a:srgbClr val="0000FF"/>
                </a:solidFill>
                <a:latin typeface="Times New Roman"/>
                <a:ea typeface="Times New Roman"/>
                <a:cs typeface="Times New Roman"/>
                <a:sym typeface="Times New Roman"/>
              </a:rPr>
              <a:t>Full CHIME telescope with size labeled. [CHIME]</a:t>
            </a:r>
            <a:endParaRPr/>
          </a:p>
        </p:txBody>
      </p:sp>
      <p:sp>
        <p:nvSpPr>
          <p:cNvPr id="17" name="Google Shape;68;p14">
            <a:extLst>
              <a:ext uri="{FF2B5EF4-FFF2-40B4-BE49-F238E27FC236}">
                <a16:creationId xmlns:a16="http://schemas.microsoft.com/office/drawing/2014/main" id="{A8D25B0B-53C6-415C-A2B7-33C249091045}"/>
              </a:ext>
            </a:extLst>
          </p:cNvPr>
          <p:cNvSpPr txBox="1"/>
          <p:nvPr/>
        </p:nvSpPr>
        <p:spPr>
          <a:xfrm>
            <a:off x="4288390" y="314123"/>
            <a:ext cx="4288391" cy="377791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Radio-Astronomy Basics:</a:t>
            </a:r>
            <a:endParaRPr dirty="0"/>
          </a:p>
          <a:p>
            <a:pPr marL="112712" indent="-112712" algn="just">
              <a:buSzPts val="1400"/>
              <a:buFont typeface="Arial"/>
              <a:buChar char="•"/>
            </a:pPr>
            <a:r>
              <a:rPr lang="en-US" dirty="0">
                <a:latin typeface="Times New Roman"/>
                <a:ea typeface="Times New Roman"/>
                <a:cs typeface="Times New Roman"/>
                <a:sym typeface="Times New Roman"/>
              </a:rPr>
              <a:t>Pulsars are rapidly spinning neutron stars that are the remnants of a massive star that has gone supernova.</a:t>
            </a:r>
          </a:p>
          <a:p>
            <a:pPr marL="112712" indent="-112712" algn="just">
              <a:buSzPts val="1400"/>
              <a:buFont typeface="Arial"/>
              <a:buChar char="•"/>
            </a:pPr>
            <a:r>
              <a:rPr lang="en-US" dirty="0">
                <a:latin typeface="Times New Roman"/>
                <a:ea typeface="Times New Roman"/>
                <a:cs typeface="Times New Roman"/>
                <a:sym typeface="Times New Roman"/>
              </a:rPr>
              <a:t>FRB sources are unknown! Current theories suggest they come from magnetars, which are similar to pulsars, but have much bigger magnetic fields.</a:t>
            </a:r>
            <a:endParaRPr lang="en-US" dirty="0"/>
          </a:p>
          <a:p>
            <a:pPr marL="112712" indent="-112712" algn="just">
              <a:buSzPts val="1400"/>
              <a:buFont typeface="Arial"/>
              <a:buChar char="•"/>
            </a:pPr>
            <a:r>
              <a:rPr lang="en-US" dirty="0">
                <a:latin typeface="Times New Roman"/>
                <a:ea typeface="Times New Roman"/>
                <a:cs typeface="Times New Roman"/>
                <a:sym typeface="Times New Roman"/>
              </a:rPr>
              <a:t>Pulsars are “cosmic clocks”. They spin so accurately that their signal is more reliable than atomic clocks. Their pulse period is extremely stable which makes them useful for experiments.</a:t>
            </a:r>
          </a:p>
          <a:p>
            <a:pPr marL="112712" indent="-112712" algn="just">
              <a:buSzPts val="1400"/>
              <a:buFont typeface="Arial"/>
              <a:buChar char="•"/>
            </a:pPr>
            <a:r>
              <a:rPr lang="en-US" dirty="0">
                <a:latin typeface="Times New Roman"/>
                <a:ea typeface="Times New Roman"/>
                <a:cs typeface="Times New Roman"/>
                <a:sym typeface="Times New Roman"/>
              </a:rPr>
              <a:t>A current goal is to use pulsars to try and detect gravitational waves. Small irregularities in the pulses over a long time is an indication of gravitational waves given off by a galaxy mergers in the universe.</a:t>
            </a:r>
            <a:endParaRPr lang="en-US" dirty="0"/>
          </a:p>
          <a:p>
            <a:pPr marL="112712" indent="-112712" algn="just">
              <a:buSzPts val="1400"/>
              <a:buFont typeface="Arial"/>
              <a:buChar char="•"/>
            </a:pPr>
            <a:r>
              <a:rPr lang="en-US" dirty="0" err="1">
                <a:latin typeface="Times New Roman"/>
                <a:ea typeface="Times New Roman"/>
                <a:cs typeface="Times New Roman"/>
                <a:sym typeface="Times New Roman"/>
              </a:rPr>
              <a:t>NANOGrav</a:t>
            </a:r>
            <a:r>
              <a:rPr lang="en-US" dirty="0">
                <a:latin typeface="Times New Roman"/>
                <a:ea typeface="Times New Roman"/>
                <a:cs typeface="Times New Roman"/>
                <a:sym typeface="Times New Roman"/>
              </a:rPr>
              <a:t> is currently the North-American group leading the effort using data from the Arecibo and Green Bank telescopes.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34AA76A8-EF42-4830-A460-FFBF32624FDE}"/>
              </a:ext>
            </a:extLst>
          </p:cNvPr>
          <p:cNvPicPr>
            <a:picLocks noChangeAspect="1"/>
          </p:cNvPicPr>
          <p:nvPr/>
        </p:nvPicPr>
        <p:blipFill>
          <a:blip r:embed="rId3"/>
          <a:stretch>
            <a:fillRect/>
          </a:stretch>
        </p:blipFill>
        <p:spPr>
          <a:xfrm>
            <a:off x="5482765" y="1274520"/>
            <a:ext cx="3639788" cy="4308959"/>
          </a:xfrm>
          <a:prstGeom prst="rect">
            <a:avLst/>
          </a:prstGeom>
        </p:spPr>
      </p:pic>
      <p:pic>
        <p:nvPicPr>
          <p:cNvPr id="6" name="Picture 5" descr="Diagram&#10;&#10;Description automatically generated">
            <a:extLst>
              <a:ext uri="{FF2B5EF4-FFF2-40B4-BE49-F238E27FC236}">
                <a16:creationId xmlns:a16="http://schemas.microsoft.com/office/drawing/2014/main" id="{11A33506-2562-4E1D-AB9B-577230D93D9C}"/>
              </a:ext>
            </a:extLst>
          </p:cNvPr>
          <p:cNvPicPr>
            <a:picLocks noChangeAspect="1"/>
          </p:cNvPicPr>
          <p:nvPr/>
        </p:nvPicPr>
        <p:blipFill>
          <a:blip r:embed="rId4"/>
          <a:stretch>
            <a:fillRect/>
          </a:stretch>
        </p:blipFill>
        <p:spPr>
          <a:xfrm>
            <a:off x="2109304" y="4962106"/>
            <a:ext cx="2638713" cy="1861456"/>
          </a:xfrm>
          <a:prstGeom prst="rect">
            <a:avLst/>
          </a:prstGeom>
        </p:spPr>
      </p:pic>
      <p:sp>
        <p:nvSpPr>
          <p:cNvPr id="84" name="Google Shape;84;p15"/>
          <p:cNvSpPr txBox="1"/>
          <p:nvPr/>
        </p:nvSpPr>
        <p:spPr>
          <a:xfrm>
            <a:off x="-49560" y="228489"/>
            <a:ext cx="5703000" cy="1026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Apparatus:</a:t>
            </a:r>
            <a:endParaRPr dirty="0"/>
          </a:p>
          <a:p>
            <a:pPr marL="171450" marR="0" lvl="0" indent="-171450" algn="l" rtl="0">
              <a:lnSpc>
                <a:spcPct val="100000"/>
              </a:lnSpc>
              <a:spcBef>
                <a:spcPts val="100"/>
              </a:spcBef>
              <a:spcAft>
                <a:spcPts val="0"/>
              </a:spcAft>
              <a:buClr>
                <a:srgbClr val="000000"/>
              </a:buClr>
              <a:buSzPts val="1400"/>
              <a:buFont typeface="Arial"/>
              <a:buChar char="•"/>
            </a:pPr>
            <a:r>
              <a:rPr lang="en-US" sz="1400" b="0" i="0" u="none" strike="noStrike" cap="none" dirty="0">
                <a:solidFill>
                  <a:srgbClr val="000000"/>
                </a:solidFill>
                <a:latin typeface="Times New Roman"/>
                <a:ea typeface="Times New Roman"/>
                <a:cs typeface="Times New Roman"/>
                <a:sym typeface="Times New Roman"/>
              </a:rPr>
              <a:t>Four 20 m x100 m half cylinders direct incoming radio waves into an array of cloverleaf antennas. f/0.25</a:t>
            </a:r>
            <a:endParaRPr dirty="0"/>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Times New Roman"/>
                <a:ea typeface="Times New Roman"/>
                <a:cs typeface="Times New Roman"/>
                <a:sym typeface="Times New Roman"/>
              </a:rPr>
              <a:t>Dual-Polarized, meaning that N-S and E-W waves can be detected.</a:t>
            </a:r>
            <a:endParaRPr dirty="0"/>
          </a:p>
        </p:txBody>
      </p:sp>
      <p:sp>
        <p:nvSpPr>
          <p:cNvPr id="85" name="Google Shape;85;p15"/>
          <p:cNvSpPr txBox="1"/>
          <p:nvPr/>
        </p:nvSpPr>
        <p:spPr>
          <a:xfrm>
            <a:off x="5636095" y="-91086"/>
            <a:ext cx="3486458" cy="1419897"/>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a:solidFill>
                  <a:srgbClr val="000000"/>
                </a:solidFill>
                <a:latin typeface="Times New Roman"/>
                <a:ea typeface="Times New Roman"/>
                <a:cs typeface="Times New Roman"/>
                <a:sym typeface="Times New Roman"/>
              </a:rPr>
              <a:t>Procedure:</a:t>
            </a:r>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Signals are amplified and brought to a single digital correlator. </a:t>
            </a:r>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Waves combine to create a “beam” that looks at a particular point in the sky.</a:t>
            </a:r>
            <a:endParaRPr/>
          </a:p>
          <a:p>
            <a:pPr marL="171450" marR="0" lvl="0" indent="-1714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Data is sent to a science project or archiver.</a:t>
            </a:r>
            <a:endParaRPr/>
          </a:p>
        </p:txBody>
      </p:sp>
      <p:pic>
        <p:nvPicPr>
          <p:cNvPr id="86" name="Google Shape;86;p15" descr="Google Shape;85;p15"/>
          <p:cNvPicPr preferRelativeResize="0"/>
          <p:nvPr/>
        </p:nvPicPr>
        <p:blipFill rotWithShape="1">
          <a:blip r:embed="rId5">
            <a:alphaModFix/>
          </a:blip>
          <a:srcRect t="33861" b="10390"/>
          <a:stretch/>
        </p:blipFill>
        <p:spPr>
          <a:xfrm>
            <a:off x="102691" y="1228362"/>
            <a:ext cx="3808419" cy="641130"/>
          </a:xfrm>
          <a:prstGeom prst="rect">
            <a:avLst/>
          </a:prstGeom>
          <a:noFill/>
          <a:ln>
            <a:noFill/>
          </a:ln>
        </p:spPr>
      </p:pic>
      <p:pic>
        <p:nvPicPr>
          <p:cNvPr id="87" name="Google Shape;87;p15" descr="Google Shape;86;p15"/>
          <p:cNvPicPr preferRelativeResize="0"/>
          <p:nvPr/>
        </p:nvPicPr>
        <p:blipFill rotWithShape="1">
          <a:blip r:embed="rId6">
            <a:alphaModFix/>
          </a:blip>
          <a:srcRect/>
          <a:stretch/>
        </p:blipFill>
        <p:spPr>
          <a:xfrm>
            <a:off x="0" y="2835846"/>
            <a:ext cx="3239937" cy="2168865"/>
          </a:xfrm>
          <a:prstGeom prst="rect">
            <a:avLst/>
          </a:prstGeom>
          <a:noFill/>
          <a:ln>
            <a:noFill/>
          </a:ln>
        </p:spPr>
      </p:pic>
      <p:sp>
        <p:nvSpPr>
          <p:cNvPr id="88" name="Google Shape;88;p15"/>
          <p:cNvSpPr txBox="1"/>
          <p:nvPr/>
        </p:nvSpPr>
        <p:spPr>
          <a:xfrm>
            <a:off x="2002731" y="4734574"/>
            <a:ext cx="1203301" cy="31839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dirty="0">
                <a:solidFill>
                  <a:srgbClr val="FF0000"/>
                </a:solidFill>
                <a:latin typeface="Arial"/>
                <a:ea typeface="Arial"/>
                <a:cs typeface="Arial"/>
                <a:sym typeface="Arial"/>
              </a:rPr>
              <a:t>N-S Polarized</a:t>
            </a:r>
            <a:endParaRPr dirty="0"/>
          </a:p>
        </p:txBody>
      </p:sp>
      <p:sp>
        <p:nvSpPr>
          <p:cNvPr id="90" name="Google Shape;90;p15"/>
          <p:cNvSpPr txBox="1"/>
          <p:nvPr/>
        </p:nvSpPr>
        <p:spPr>
          <a:xfrm>
            <a:off x="-45584" y="-91080"/>
            <a:ext cx="8823300"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2000"/>
              <a:buFont typeface="Tahoma"/>
              <a:buNone/>
            </a:pPr>
            <a:r>
              <a:rPr lang="en-US" sz="2000" b="0" i="0" u="none" strike="noStrike" cap="none">
                <a:solidFill>
                  <a:srgbClr val="0000FF"/>
                </a:solidFill>
                <a:latin typeface="Tahoma"/>
                <a:ea typeface="Tahoma"/>
                <a:cs typeface="Tahoma"/>
                <a:sym typeface="Tahoma"/>
              </a:rPr>
              <a:t>Canadian Hydrogen Mapping Experiment (CHIME)</a:t>
            </a:r>
            <a:endParaRPr/>
          </a:p>
        </p:txBody>
      </p:sp>
      <p:sp>
        <p:nvSpPr>
          <p:cNvPr id="91" name="Google Shape;91;p15"/>
          <p:cNvSpPr txBox="1"/>
          <p:nvPr/>
        </p:nvSpPr>
        <p:spPr>
          <a:xfrm>
            <a:off x="2135781" y="3670311"/>
            <a:ext cx="1050000" cy="31839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dirty="0">
                <a:solidFill>
                  <a:srgbClr val="FF0000"/>
                </a:solidFill>
                <a:latin typeface="Arial"/>
                <a:ea typeface="Arial"/>
                <a:cs typeface="Arial"/>
                <a:sym typeface="Arial"/>
              </a:rPr>
              <a:t>E-W Polarized</a:t>
            </a:r>
            <a:endParaRPr dirty="0"/>
          </a:p>
        </p:txBody>
      </p:sp>
      <p:sp>
        <p:nvSpPr>
          <p:cNvPr id="92" name="Google Shape;92;p15"/>
          <p:cNvSpPr txBox="1"/>
          <p:nvPr/>
        </p:nvSpPr>
        <p:spPr>
          <a:xfrm>
            <a:off x="692624" y="1391926"/>
            <a:ext cx="1014900" cy="31839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strike="noStrike" cap="none" dirty="0">
                <a:solidFill>
                  <a:srgbClr val="FF0000"/>
                </a:solidFill>
                <a:latin typeface="Arial"/>
                <a:ea typeface="Arial"/>
                <a:cs typeface="Arial"/>
                <a:sym typeface="Arial"/>
              </a:rPr>
              <a:t>0.3 m</a:t>
            </a:r>
            <a:endParaRPr dirty="0"/>
          </a:p>
        </p:txBody>
      </p:sp>
      <p:cxnSp>
        <p:nvCxnSpPr>
          <p:cNvPr id="93" name="Google Shape;93;p15"/>
          <p:cNvCxnSpPr>
            <a:cxnSpLocks/>
          </p:cNvCxnSpPr>
          <p:nvPr/>
        </p:nvCxnSpPr>
        <p:spPr>
          <a:xfrm>
            <a:off x="986215" y="1636339"/>
            <a:ext cx="427718" cy="0"/>
          </a:xfrm>
          <a:prstGeom prst="straightConnector1">
            <a:avLst/>
          </a:prstGeom>
          <a:noFill/>
          <a:ln w="28575" cap="flat" cmpd="sng">
            <a:solidFill>
              <a:srgbClr val="FF0000"/>
            </a:solidFill>
            <a:prstDash val="solid"/>
            <a:round/>
            <a:headEnd type="none" w="sm" len="sm"/>
            <a:tailEnd type="none" w="sm" len="sm"/>
          </a:ln>
        </p:spPr>
      </p:cxnSp>
      <p:sp>
        <p:nvSpPr>
          <p:cNvPr id="95" name="Google Shape;95;p15"/>
          <p:cNvSpPr txBox="1"/>
          <p:nvPr/>
        </p:nvSpPr>
        <p:spPr>
          <a:xfrm>
            <a:off x="-72345" y="1760734"/>
            <a:ext cx="4060145" cy="9383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050" b="1" i="0" u="none" strike="noStrike" cap="none" dirty="0">
                <a:solidFill>
                  <a:srgbClr val="0000FF"/>
                </a:solidFill>
                <a:latin typeface="Times New Roman"/>
                <a:ea typeface="Times New Roman"/>
                <a:cs typeface="Times New Roman"/>
                <a:sym typeface="Times New Roman"/>
              </a:rPr>
              <a:t>Fig. 7:</a:t>
            </a:r>
            <a:r>
              <a:rPr lang="en-US" sz="1050" b="0" i="0" u="none" strike="noStrike" cap="none" dirty="0">
                <a:solidFill>
                  <a:srgbClr val="0000FF"/>
                </a:solidFill>
                <a:latin typeface="Times New Roman"/>
                <a:ea typeface="Times New Roman"/>
                <a:cs typeface="Times New Roman"/>
                <a:sym typeface="Times New Roman"/>
              </a:rPr>
              <a:t> Linear array of eight cloverleaf antennas installed at the focal line. Note the four slots cut to remove dielectric material from the gaps between the petals. [Deng et al. (2017)]</a:t>
            </a:r>
            <a:endParaRPr sz="1050" dirty="0"/>
          </a:p>
        </p:txBody>
      </p:sp>
      <p:sp>
        <p:nvSpPr>
          <p:cNvPr id="96" name="Google Shape;96;p15"/>
          <p:cNvSpPr txBox="1"/>
          <p:nvPr/>
        </p:nvSpPr>
        <p:spPr>
          <a:xfrm>
            <a:off x="-72345" y="5400040"/>
            <a:ext cx="2270841" cy="2554535"/>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050" b="1"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Fig. 9: A </a:t>
            </a:r>
            <a:r>
              <a:rPr lang="en-US" sz="1050"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D</a:t>
            </a:r>
            <a:r>
              <a:rPr lang="en-US" sz="1050" b="0"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iagram of the simulated beam, showing how the waves are combined to create the observing beam. [Deng (2020)] </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just" rtl="0">
              <a:lnSpc>
                <a:spcPct val="100000"/>
              </a:lnSpc>
              <a:spcBef>
                <a:spcPts val="0"/>
              </a:spcBef>
              <a:spcAft>
                <a:spcPts val="0"/>
              </a:spcAft>
              <a:buClr>
                <a:srgbClr val="0000FF"/>
              </a:buClr>
              <a:buSzPts val="1200"/>
              <a:buFont typeface="Times New Roman"/>
              <a:buNone/>
            </a:pPr>
            <a:r>
              <a:rPr lang="en-US" sz="1050" b="1" dirty="0">
                <a:solidFill>
                  <a:srgbClr val="0000FF"/>
                </a:solidFill>
                <a:latin typeface="Times New Roman" panose="02020603050405020304" pitchFamily="18" charset="0"/>
                <a:ea typeface="Times New Roman"/>
                <a:cs typeface="Times New Roman" panose="02020603050405020304" pitchFamily="18" charset="0"/>
                <a:sym typeface="Times New Roman"/>
              </a:rPr>
              <a:t>B</a:t>
            </a:r>
            <a:r>
              <a:rPr lang="en-US" sz="1050" b="0"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 Shows the difference between a circular beam from a dish reflector vs.  CHIME’s fan-shaped beam. [Deng (2020]</a:t>
            </a:r>
            <a:endParaRPr sz="1050" dirty="0">
              <a:latin typeface="Times New Roman" panose="02020603050405020304" pitchFamily="18" charset="0"/>
              <a:cs typeface="Times New Roman" panose="02020603050405020304" pitchFamily="18" charset="0"/>
            </a:endParaRPr>
          </a:p>
        </p:txBody>
      </p:sp>
      <p:sp>
        <p:nvSpPr>
          <p:cNvPr id="97" name="Google Shape;97;p15"/>
          <p:cNvSpPr txBox="1"/>
          <p:nvPr/>
        </p:nvSpPr>
        <p:spPr>
          <a:xfrm>
            <a:off x="-65033" y="2259167"/>
            <a:ext cx="3992089" cy="64113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1200"/>
              <a:buFont typeface="Times New Roman"/>
              <a:buNone/>
            </a:pPr>
            <a:r>
              <a:rPr lang="en-US" sz="1050" b="1" i="0" u="none" strike="noStrike" cap="none" dirty="0">
                <a:solidFill>
                  <a:srgbClr val="0000FF"/>
                </a:solidFill>
                <a:latin typeface="Times New Roman"/>
                <a:ea typeface="Times New Roman"/>
                <a:cs typeface="Times New Roman"/>
                <a:sym typeface="Times New Roman"/>
              </a:rPr>
              <a:t>Fig. 8: (L)</a:t>
            </a:r>
            <a:r>
              <a:rPr lang="en-US" sz="1050" b="0" i="0" u="none" strike="noStrike" cap="none" dirty="0">
                <a:solidFill>
                  <a:srgbClr val="0000FF"/>
                </a:solidFill>
                <a:latin typeface="Times New Roman"/>
                <a:ea typeface="Times New Roman"/>
                <a:cs typeface="Times New Roman"/>
                <a:sym typeface="Times New Roman"/>
              </a:rPr>
              <a:t> Arrangement of the antenna showing and how the capture of both polarizations. (</a:t>
            </a:r>
            <a:r>
              <a:rPr lang="en-US" sz="1050" b="1" i="0" u="none" strike="noStrike" cap="none" dirty="0">
                <a:solidFill>
                  <a:srgbClr val="0000FF"/>
                </a:solidFill>
                <a:latin typeface="Times New Roman"/>
                <a:ea typeface="Times New Roman"/>
                <a:cs typeface="Times New Roman"/>
                <a:sym typeface="Times New Roman"/>
              </a:rPr>
              <a:t>R)</a:t>
            </a:r>
            <a:r>
              <a:rPr lang="en-US" sz="1050" b="0" i="0" u="none" strike="noStrike" cap="none" dirty="0">
                <a:solidFill>
                  <a:srgbClr val="0000FF"/>
                </a:solidFill>
                <a:latin typeface="Times New Roman"/>
                <a:ea typeface="Times New Roman"/>
                <a:cs typeface="Times New Roman"/>
                <a:sym typeface="Times New Roman"/>
              </a:rPr>
              <a:t> Simulated currents for linear polarization at 600 MHz E-W and N-S polarizations shown. [Deng et al. (2017)]</a:t>
            </a:r>
            <a:endParaRPr sz="1050" dirty="0"/>
          </a:p>
        </p:txBody>
      </p:sp>
      <p:pic>
        <p:nvPicPr>
          <p:cNvPr id="98" name="Google Shape;98;p15" descr="Google Shape;97;p15"/>
          <p:cNvPicPr preferRelativeResize="0"/>
          <p:nvPr/>
        </p:nvPicPr>
        <p:blipFill rotWithShape="1">
          <a:blip r:embed="rId7">
            <a:alphaModFix/>
          </a:blip>
          <a:srcRect l="2155" r="5320" b="28417"/>
          <a:stretch/>
        </p:blipFill>
        <p:spPr>
          <a:xfrm>
            <a:off x="4779423" y="5596661"/>
            <a:ext cx="3045101" cy="1226901"/>
          </a:xfrm>
          <a:prstGeom prst="rect">
            <a:avLst/>
          </a:prstGeom>
          <a:noFill/>
          <a:ln>
            <a:noFill/>
          </a:ln>
        </p:spPr>
      </p:pic>
      <p:sp>
        <p:nvSpPr>
          <p:cNvPr id="100" name="Google Shape;100;p15"/>
          <p:cNvSpPr txBox="1"/>
          <p:nvPr/>
        </p:nvSpPr>
        <p:spPr>
          <a:xfrm>
            <a:off x="4748017" y="5400040"/>
            <a:ext cx="291476" cy="366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dirty="0">
                <a:solidFill>
                  <a:srgbClr val="0000FF"/>
                </a:solidFill>
                <a:latin typeface="Times New Roman"/>
                <a:cs typeface="Times New Roman"/>
                <a:sym typeface="Times New Roman"/>
              </a:rPr>
              <a:t>B</a:t>
            </a:r>
            <a:endParaRPr dirty="0"/>
          </a:p>
        </p:txBody>
      </p:sp>
      <p:sp>
        <p:nvSpPr>
          <p:cNvPr id="101" name="Google Shape;101;p15"/>
          <p:cNvSpPr txBox="1"/>
          <p:nvPr/>
        </p:nvSpPr>
        <p:spPr>
          <a:xfrm>
            <a:off x="2164633" y="4990557"/>
            <a:ext cx="250232" cy="366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i="0" u="none" strike="noStrike" cap="none" dirty="0">
                <a:solidFill>
                  <a:srgbClr val="0000FF"/>
                </a:solidFill>
                <a:latin typeface="Times New Roman"/>
                <a:ea typeface="Times New Roman"/>
                <a:cs typeface="Times New Roman"/>
                <a:sym typeface="Times New Roman"/>
              </a:rPr>
              <a:t>A</a:t>
            </a:r>
            <a:endParaRPr dirty="0"/>
          </a:p>
        </p:txBody>
      </p:sp>
      <p:sp>
        <p:nvSpPr>
          <p:cNvPr id="27" name="Google Shape;96;p15">
            <a:extLst>
              <a:ext uri="{FF2B5EF4-FFF2-40B4-BE49-F238E27FC236}">
                <a16:creationId xmlns:a16="http://schemas.microsoft.com/office/drawing/2014/main" id="{F7375EEF-F195-4B7D-AB33-925726CE5C87}"/>
              </a:ext>
            </a:extLst>
          </p:cNvPr>
          <p:cNvSpPr txBox="1"/>
          <p:nvPr/>
        </p:nvSpPr>
        <p:spPr>
          <a:xfrm>
            <a:off x="3956853" y="3719986"/>
            <a:ext cx="1733696" cy="1323314"/>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050" b="1"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Fig. 10: </a:t>
            </a:r>
            <a:r>
              <a:rPr lang="en-US" sz="1050" b="0"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Schematic of the CHIME signal path. Note  how the signal is digitalized and channelized before the Beamformer step where the beam is created digitally. [</a:t>
            </a:r>
            <a:r>
              <a:rPr lang="en-US" sz="1050" b="0" i="0" u="none" strike="noStrike" cap="none" dirty="0" err="1">
                <a:solidFill>
                  <a:srgbClr val="0000FF"/>
                </a:solidFill>
                <a:latin typeface="Times New Roman" panose="02020603050405020304" pitchFamily="18" charset="0"/>
                <a:ea typeface="Times New Roman"/>
                <a:cs typeface="Times New Roman" panose="02020603050405020304" pitchFamily="18" charset="0"/>
                <a:sym typeface="Times New Roman"/>
              </a:rPr>
              <a:t>Amiri</a:t>
            </a:r>
            <a:r>
              <a:rPr lang="en-US" sz="1050" b="0" i="0" u="none" strike="noStrike" cap="none" dirty="0">
                <a:solidFill>
                  <a:srgbClr val="0000FF"/>
                </a:solidFill>
                <a:latin typeface="Times New Roman" panose="02020603050405020304" pitchFamily="18" charset="0"/>
                <a:ea typeface="Times New Roman"/>
                <a:cs typeface="Times New Roman" panose="02020603050405020304" pitchFamily="18" charset="0"/>
                <a:sym typeface="Times New Roman"/>
              </a:rPr>
              <a:t> et al. (2020)]</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cxnSp>
        <p:nvCxnSpPr>
          <p:cNvPr id="28" name="Google Shape;93;p15">
            <a:extLst>
              <a:ext uri="{FF2B5EF4-FFF2-40B4-BE49-F238E27FC236}">
                <a16:creationId xmlns:a16="http://schemas.microsoft.com/office/drawing/2014/main" id="{548C50A6-EF3F-4B74-9B58-EC216399BFE0}"/>
              </a:ext>
            </a:extLst>
          </p:cNvPr>
          <p:cNvCxnSpPr>
            <a:cxnSpLocks/>
          </p:cNvCxnSpPr>
          <p:nvPr/>
        </p:nvCxnSpPr>
        <p:spPr>
          <a:xfrm>
            <a:off x="8459999" y="3060000"/>
            <a:ext cx="468000" cy="0"/>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2" name="Picture 1">
            <a:extLst>
              <a:ext uri="{FF2B5EF4-FFF2-40B4-BE49-F238E27FC236}">
                <a16:creationId xmlns:a16="http://schemas.microsoft.com/office/drawing/2014/main" id="{6850395E-9F01-4668-A76A-7142534AFCD0}"/>
              </a:ext>
            </a:extLst>
          </p:cNvPr>
          <p:cNvPicPr>
            <a:picLocks noChangeAspect="1"/>
          </p:cNvPicPr>
          <p:nvPr/>
        </p:nvPicPr>
        <p:blipFill>
          <a:blip r:embed="rId3"/>
          <a:stretch>
            <a:fillRect/>
          </a:stretch>
        </p:blipFill>
        <p:spPr>
          <a:xfrm>
            <a:off x="5070685" y="3077000"/>
            <a:ext cx="3962400" cy="2032000"/>
          </a:xfrm>
          <a:prstGeom prst="rect">
            <a:avLst/>
          </a:prstGeom>
        </p:spPr>
      </p:pic>
      <p:sp>
        <p:nvSpPr>
          <p:cNvPr id="106" name="Google Shape;106;p16"/>
          <p:cNvSpPr txBox="1"/>
          <p:nvPr/>
        </p:nvSpPr>
        <p:spPr>
          <a:xfrm>
            <a:off x="0" y="179300"/>
            <a:ext cx="4454700" cy="28977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Results &amp; Discussions:</a:t>
            </a:r>
            <a:endParaRPr dirty="0"/>
          </a:p>
          <a:p>
            <a:pPr marL="0" marR="0" lvl="0" indent="230188" algn="just" rtl="0">
              <a:lnSpc>
                <a:spcPct val="100000"/>
              </a:lnSpc>
              <a:spcBef>
                <a:spcPts val="0"/>
              </a:spcBef>
              <a:spcAft>
                <a:spcPts val="0"/>
              </a:spcAft>
              <a:buClr>
                <a:srgbClr val="000000"/>
              </a:buClr>
              <a:buSzPts val="1400"/>
              <a:buFont typeface="Times New Roman"/>
              <a:buNone/>
            </a:pPr>
            <a:r>
              <a:rPr lang="en-US" sz="1400" b="0" i="0" u="none" strike="noStrike" cap="none" dirty="0">
                <a:solidFill>
                  <a:srgbClr val="000000"/>
                </a:solidFill>
                <a:latin typeface="Times New Roman"/>
                <a:ea typeface="Times New Roman"/>
                <a:cs typeface="Times New Roman"/>
                <a:sym typeface="Times New Roman"/>
              </a:rPr>
              <a:t>Over 700 FRBs Detected! These measurements give us information about dispersion measure (a measure of the matter through which the signals travel to reach us), pulse width comparisons between repeaters and non-repeaters, and rotation measures which is a measure of the magnetized environment of a source.</a:t>
            </a:r>
            <a:endParaRPr dirty="0"/>
          </a:p>
          <a:p>
            <a:pPr marL="0" marR="0" lvl="0" indent="230188" algn="just" rtl="0">
              <a:lnSpc>
                <a:spcPct val="100000"/>
              </a:lnSpc>
              <a:spcBef>
                <a:spcPts val="0"/>
              </a:spcBef>
              <a:spcAft>
                <a:spcPts val="0"/>
              </a:spcAft>
              <a:buClr>
                <a:srgbClr val="000000"/>
              </a:buClr>
              <a:buSzPts val="1400"/>
              <a:buFont typeface="Times New Roman"/>
              <a:buNone/>
            </a:pPr>
            <a:r>
              <a:rPr lang="en-US" sz="1400" b="0" i="0" u="none" strike="noStrike" cap="none" dirty="0">
                <a:solidFill>
                  <a:srgbClr val="000000"/>
                </a:solidFill>
                <a:latin typeface="Times New Roman"/>
                <a:ea typeface="Times New Roman"/>
                <a:cs typeface="Times New Roman"/>
                <a:sym typeface="Times New Roman"/>
              </a:rPr>
              <a:t>CHIME’s pulsar monitoring system is one of the </a:t>
            </a:r>
            <a:r>
              <a:rPr lang="en-US" dirty="0">
                <a:latin typeface="Times New Roman"/>
                <a:ea typeface="Times New Roman"/>
                <a:cs typeface="Times New Roman"/>
                <a:sym typeface="Times New Roman"/>
              </a:rPr>
              <a:t>best</a:t>
            </a:r>
            <a:r>
              <a:rPr lang="en-US" sz="1400" b="0" i="0" u="none" strike="noStrike" cap="none" dirty="0">
                <a:solidFill>
                  <a:srgbClr val="000000"/>
                </a:solidFill>
                <a:latin typeface="Times New Roman"/>
                <a:ea typeface="Times New Roman"/>
                <a:cs typeface="Times New Roman"/>
                <a:sym typeface="Times New Roman"/>
              </a:rPr>
              <a:t> in the world. </a:t>
            </a:r>
            <a:r>
              <a:rPr lang="en-US" dirty="0">
                <a:latin typeface="Times New Roman"/>
                <a:ea typeface="Times New Roman"/>
                <a:cs typeface="Times New Roman"/>
                <a:sym typeface="Times New Roman"/>
              </a:rPr>
              <a:t>CHIME </a:t>
            </a:r>
            <a:r>
              <a:rPr lang="en-US" sz="1400" b="0" i="0" u="none" strike="noStrike" cap="none" dirty="0">
                <a:solidFill>
                  <a:srgbClr val="000000"/>
                </a:solidFill>
                <a:latin typeface="Times New Roman"/>
                <a:ea typeface="Times New Roman"/>
                <a:cs typeface="Times New Roman"/>
                <a:sym typeface="Times New Roman"/>
              </a:rPr>
              <a:t>is capable of observing timing-array pulsars daily, whereas previously, they could only be monitored every 3-4 weeks. These measurements of timing-array pulsars will be crucial in the eventual detection of gravitational waves through pulsar signals.</a:t>
            </a:r>
            <a:endParaRPr dirty="0"/>
          </a:p>
        </p:txBody>
      </p:sp>
      <p:sp>
        <p:nvSpPr>
          <p:cNvPr id="107" name="Google Shape;107;p16"/>
          <p:cNvSpPr txBox="1"/>
          <p:nvPr/>
        </p:nvSpPr>
        <p:spPr>
          <a:xfrm>
            <a:off x="4694399" y="361565"/>
            <a:ext cx="4365901" cy="1635258"/>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Conclusions/ Summary:</a:t>
            </a:r>
            <a:endParaRPr dirty="0"/>
          </a:p>
          <a:p>
            <a:pPr marL="0" marR="0" lvl="0" indent="0" algn="l" rtl="0">
              <a:lnSpc>
                <a:spcPct val="100000"/>
              </a:lnSpc>
              <a:spcBef>
                <a:spcPts val="0"/>
              </a:spcBef>
              <a:spcAft>
                <a:spcPts val="0"/>
              </a:spcAft>
              <a:buClr>
                <a:srgbClr val="000000"/>
              </a:buClr>
              <a:buSzPts val="1400"/>
              <a:buFont typeface="Times New Roman"/>
              <a:buNone/>
            </a:pPr>
            <a:r>
              <a:rPr lang="en-US" sz="1400" b="0" i="0" u="none" strike="noStrike" cap="none" dirty="0">
                <a:solidFill>
                  <a:srgbClr val="000000"/>
                </a:solidFill>
                <a:latin typeface="Times New Roman"/>
                <a:ea typeface="Times New Roman"/>
                <a:cs typeface="Times New Roman"/>
                <a:sym typeface="Times New Roman"/>
              </a:rPr>
              <a:t>CHIME is a revolutionary new radio telescope that is a key player in FRB and pulsar astronomy. It is extremely unique and offers capabilities beyond any other telescope in the world. It is only at the beginning of its lifetime, so there is much more to be discovered.</a:t>
            </a:r>
            <a:endParaRPr dirty="0"/>
          </a:p>
          <a:p>
            <a:pPr marL="0" marR="0" lvl="0" indent="0" algn="l" rtl="0">
              <a:lnSpc>
                <a:spcPct val="100000"/>
              </a:lnSpc>
              <a:spcBef>
                <a:spcPts val="0"/>
              </a:spcBef>
              <a:spcAft>
                <a:spcPts val="0"/>
              </a:spcAft>
              <a:buClr>
                <a:srgbClr val="000000"/>
              </a:buClr>
              <a:buSzPts val="1500"/>
              <a:buFont typeface="Times New Roman"/>
              <a:buNone/>
            </a:pPr>
            <a:r>
              <a:rPr lang="en-US" sz="1500" b="0" i="0" u="none" strike="noStrike" cap="none" dirty="0">
                <a:solidFill>
                  <a:srgbClr val="000000"/>
                </a:solidFill>
                <a:latin typeface="Times New Roman"/>
                <a:ea typeface="Times New Roman"/>
                <a:cs typeface="Times New Roman"/>
                <a:sym typeface="Times New Roman"/>
              </a:rPr>
              <a:t> </a:t>
            </a:r>
            <a:endParaRPr dirty="0"/>
          </a:p>
        </p:txBody>
      </p:sp>
      <p:sp>
        <p:nvSpPr>
          <p:cNvPr id="108" name="Google Shape;108;p16"/>
          <p:cNvSpPr txBox="1"/>
          <p:nvPr/>
        </p:nvSpPr>
        <p:spPr>
          <a:xfrm>
            <a:off x="4130340" y="4796529"/>
            <a:ext cx="4902745" cy="2112650"/>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a:ea typeface="Times New Roman"/>
                <a:cs typeface="Times New Roman"/>
                <a:sym typeface="Times New Roman"/>
              </a:rPr>
              <a:t>Future:</a:t>
            </a:r>
            <a:endParaRPr dirty="0"/>
          </a:p>
          <a:p>
            <a:pPr marL="0" marR="0" lvl="0" indent="0" algn="just" rtl="0">
              <a:lnSpc>
                <a:spcPct val="100000"/>
              </a:lnSpc>
              <a:spcBef>
                <a:spcPts val="0"/>
              </a:spcBef>
              <a:spcAft>
                <a:spcPts val="0"/>
              </a:spcAft>
              <a:buClr>
                <a:srgbClr val="000000"/>
              </a:buClr>
              <a:buSzPts val="1400"/>
              <a:buFont typeface="Times New Roman"/>
              <a:buNone/>
            </a:pPr>
            <a:r>
              <a:rPr lang="en-US" sz="1400" b="0" i="0" u="none" strike="noStrike" cap="none" dirty="0">
                <a:solidFill>
                  <a:srgbClr val="000000"/>
                </a:solidFill>
                <a:latin typeface="Times New Roman"/>
                <a:ea typeface="Times New Roman"/>
                <a:cs typeface="Times New Roman"/>
                <a:sym typeface="Times New Roman"/>
              </a:rPr>
              <a:t>CHIME is a new telescope so there is much more to anticipate. </a:t>
            </a:r>
            <a:r>
              <a:rPr lang="en-US" dirty="0">
                <a:latin typeface="Times New Roman"/>
                <a:ea typeface="Times New Roman"/>
                <a:cs typeface="Times New Roman"/>
                <a:sym typeface="Times New Roman"/>
              </a:rPr>
              <a:t>Since t</a:t>
            </a:r>
            <a:r>
              <a:rPr lang="en-US" sz="1400" b="0" i="0" u="none" strike="noStrike" cap="none" dirty="0">
                <a:solidFill>
                  <a:srgbClr val="000000"/>
                </a:solidFill>
                <a:latin typeface="Times New Roman"/>
                <a:ea typeface="Times New Roman"/>
                <a:cs typeface="Times New Roman"/>
                <a:sym typeface="Times New Roman"/>
              </a:rPr>
              <a:t>he only thing limiting the number of observing beams is computation power, CHIME could augment its number of beams significantly. The results from the FRB side are only becoming better and CHIME will most likely be a key player in discovering FRB sources. With the recent collapse of the Arecibo, CHIME is also looking to become one of </a:t>
            </a:r>
            <a:r>
              <a:rPr lang="en-US" sz="1400" b="0" i="0" u="none" strike="noStrike" cap="none" dirty="0" err="1">
                <a:solidFill>
                  <a:srgbClr val="000000"/>
                </a:solidFill>
                <a:latin typeface="Times New Roman"/>
                <a:ea typeface="Times New Roman"/>
                <a:cs typeface="Times New Roman"/>
                <a:sym typeface="Times New Roman"/>
              </a:rPr>
              <a:t>NANOGrav’s</a:t>
            </a:r>
            <a:r>
              <a:rPr lang="en-US" sz="1400" b="0" i="0" u="none" strike="noStrike" cap="none" dirty="0">
                <a:solidFill>
                  <a:srgbClr val="000000"/>
                </a:solidFill>
                <a:latin typeface="Times New Roman"/>
                <a:ea typeface="Times New Roman"/>
                <a:cs typeface="Times New Roman"/>
                <a:sym typeface="Times New Roman"/>
              </a:rPr>
              <a:t> key telescopes in the detection of gravitational waves.</a:t>
            </a:r>
            <a:endParaRPr dirty="0"/>
          </a:p>
        </p:txBody>
      </p:sp>
      <p:sp>
        <p:nvSpPr>
          <p:cNvPr id="109" name="Google Shape;109;p16"/>
          <p:cNvSpPr txBox="1"/>
          <p:nvPr/>
        </p:nvSpPr>
        <p:spPr>
          <a:xfrm>
            <a:off x="-1" y="-128425"/>
            <a:ext cx="8823300" cy="551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2400"/>
              <a:buFont typeface="Tahoma"/>
              <a:buNone/>
            </a:pPr>
            <a:r>
              <a:rPr lang="en-US" sz="2000" b="0" i="0" u="none" strike="noStrike" cap="none" dirty="0">
                <a:solidFill>
                  <a:srgbClr val="0000FF"/>
                </a:solidFill>
                <a:latin typeface="Tahoma"/>
                <a:ea typeface="Tahoma"/>
                <a:cs typeface="Tahoma"/>
                <a:sym typeface="Tahoma"/>
              </a:rPr>
              <a:t>Canadian Hydrogen Mapping Experiment (CHIME)</a:t>
            </a:r>
            <a:endParaRPr sz="1000" dirty="0"/>
          </a:p>
        </p:txBody>
      </p:sp>
      <p:pic>
        <p:nvPicPr>
          <p:cNvPr id="110" name="Google Shape;110;p16" descr="Google Shape;109;p16"/>
          <p:cNvPicPr preferRelativeResize="0"/>
          <p:nvPr/>
        </p:nvPicPr>
        <p:blipFill rotWithShape="1">
          <a:blip r:embed="rId4">
            <a:alphaModFix/>
          </a:blip>
          <a:srcRect/>
          <a:stretch/>
        </p:blipFill>
        <p:spPr>
          <a:xfrm>
            <a:off x="339515" y="3127951"/>
            <a:ext cx="3790825" cy="2731825"/>
          </a:xfrm>
          <a:prstGeom prst="rect">
            <a:avLst/>
          </a:prstGeom>
          <a:noFill/>
          <a:ln>
            <a:noFill/>
          </a:ln>
        </p:spPr>
      </p:pic>
      <p:sp>
        <p:nvSpPr>
          <p:cNvPr id="111" name="Google Shape;111;p16"/>
          <p:cNvSpPr txBox="1"/>
          <p:nvPr/>
        </p:nvSpPr>
        <p:spPr>
          <a:xfrm>
            <a:off x="228600" y="5788390"/>
            <a:ext cx="3962400" cy="1128877"/>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0000FF"/>
              </a:buClr>
              <a:buSzPts val="1200"/>
              <a:buFont typeface="Times New Roman"/>
              <a:buNone/>
            </a:pPr>
            <a:r>
              <a:rPr lang="en-US" sz="1200" b="1" i="0" u="none" strike="noStrike" cap="none" dirty="0">
                <a:solidFill>
                  <a:srgbClr val="0000FF"/>
                </a:solidFill>
                <a:latin typeface="Times New Roman"/>
                <a:ea typeface="Times New Roman"/>
                <a:cs typeface="Times New Roman"/>
                <a:sym typeface="Times New Roman"/>
              </a:rPr>
              <a:t>Fig. 11: </a:t>
            </a:r>
            <a:r>
              <a:rPr lang="en-US" sz="1200" b="0" i="0" u="none" strike="noStrike" cap="none" dirty="0">
                <a:solidFill>
                  <a:srgbClr val="0000FF"/>
                </a:solidFill>
                <a:latin typeface="Times New Roman"/>
                <a:ea typeface="Times New Roman"/>
                <a:cs typeface="Times New Roman"/>
                <a:sym typeface="Times New Roman"/>
              </a:rPr>
              <a:t>Pulsar timing array. Signals from pulsars are delayed if a gravitational waves passes between the earth and the pulsar. We can triangulate a gravitational wave signal coming from galaxy mergers. [D. Champion]</a:t>
            </a:r>
            <a:endParaRPr dirty="0"/>
          </a:p>
        </p:txBody>
      </p:sp>
      <p:pic>
        <p:nvPicPr>
          <p:cNvPr id="112" name="Google Shape;112;p16" descr="Google Shape;111;p16"/>
          <p:cNvPicPr preferRelativeResize="0"/>
          <p:nvPr/>
        </p:nvPicPr>
        <p:blipFill rotWithShape="1">
          <a:blip r:embed="rId5">
            <a:alphaModFix/>
          </a:blip>
          <a:srcRect/>
          <a:stretch/>
        </p:blipFill>
        <p:spPr>
          <a:xfrm>
            <a:off x="4544443" y="1811837"/>
            <a:ext cx="3109424" cy="1522663"/>
          </a:xfrm>
          <a:prstGeom prst="rect">
            <a:avLst/>
          </a:prstGeom>
          <a:noFill/>
          <a:ln>
            <a:noFill/>
          </a:ln>
        </p:spPr>
      </p:pic>
      <p:sp>
        <p:nvSpPr>
          <p:cNvPr id="113" name="Google Shape;113;p16"/>
          <p:cNvSpPr txBox="1"/>
          <p:nvPr/>
        </p:nvSpPr>
        <p:spPr>
          <a:xfrm>
            <a:off x="4449602" y="3009590"/>
            <a:ext cx="2796900" cy="557400"/>
          </a:xfrm>
          <a:prstGeom prst="rect">
            <a:avLst/>
          </a:prstGeom>
          <a:noFill/>
          <a:ln>
            <a:noFill/>
          </a:ln>
        </p:spPr>
        <p:txBody>
          <a:bodyPr spcFirstLastPara="1" wrap="square" lIns="91400" tIns="91400" rIns="91400" bIns="91400" anchor="t" anchorCtr="0">
            <a:noAutofit/>
          </a:bodyPr>
          <a:lstStyle/>
          <a:p>
            <a:pPr marL="0" marR="0" lvl="0" indent="0" algn="just" rtl="0">
              <a:lnSpc>
                <a:spcPct val="100000"/>
              </a:lnSpc>
              <a:spcBef>
                <a:spcPts val="0"/>
              </a:spcBef>
              <a:spcAft>
                <a:spcPts val="0"/>
              </a:spcAft>
              <a:buClr>
                <a:srgbClr val="FFFF00"/>
              </a:buClr>
              <a:buSzPts val="1200"/>
              <a:buFont typeface="Times New Roman"/>
              <a:buNone/>
            </a:pPr>
            <a:r>
              <a:rPr lang="en-US" sz="800" b="1" i="0" u="none" strike="noStrike" cap="none" dirty="0">
                <a:solidFill>
                  <a:srgbClr val="FFFF00"/>
                </a:solidFill>
                <a:latin typeface="Times New Roman"/>
                <a:ea typeface="Times New Roman"/>
                <a:cs typeface="Times New Roman"/>
                <a:sym typeface="Times New Roman"/>
              </a:rPr>
              <a:t>Fig. 12: </a:t>
            </a:r>
            <a:r>
              <a:rPr lang="en-US" sz="800" b="0" i="0" u="none" strike="noStrike" cap="none" dirty="0">
                <a:solidFill>
                  <a:srgbClr val="FFFF00"/>
                </a:solidFill>
                <a:latin typeface="Times New Roman"/>
                <a:ea typeface="Times New Roman"/>
                <a:cs typeface="Times New Roman"/>
                <a:sym typeface="Times New Roman"/>
              </a:rPr>
              <a:t>Visualization of fast radio bursts. [J. Yu, Beijing Planetarium]</a:t>
            </a:r>
            <a:endParaRPr sz="800" dirty="0"/>
          </a:p>
        </p:txBody>
      </p:sp>
      <p:sp>
        <p:nvSpPr>
          <p:cNvPr id="11" name="Google Shape;113;p16">
            <a:extLst>
              <a:ext uri="{FF2B5EF4-FFF2-40B4-BE49-F238E27FC236}">
                <a16:creationId xmlns:a16="http://schemas.microsoft.com/office/drawing/2014/main" id="{F77FF2A7-C097-4018-9CAF-B5B73926CD6A}"/>
              </a:ext>
            </a:extLst>
          </p:cNvPr>
          <p:cNvSpPr txBox="1"/>
          <p:nvPr/>
        </p:nvSpPr>
        <p:spPr>
          <a:xfrm>
            <a:off x="5015057" y="4723662"/>
            <a:ext cx="2796900" cy="557400"/>
          </a:xfrm>
          <a:prstGeom prst="rect">
            <a:avLst/>
          </a:prstGeom>
          <a:noFill/>
          <a:ln>
            <a:noFill/>
          </a:ln>
        </p:spPr>
        <p:txBody>
          <a:bodyPr spcFirstLastPara="1" wrap="square" lIns="91400" tIns="91400" rIns="91400" bIns="91400" anchor="t" anchorCtr="0">
            <a:noAutofit/>
          </a:bodyPr>
          <a:lstStyle/>
          <a:p>
            <a:pPr lvl="0" algn="just">
              <a:buClr>
                <a:srgbClr val="FFFF00"/>
              </a:buClr>
              <a:buSzPts val="1200"/>
            </a:pPr>
            <a:r>
              <a:rPr lang="en-US" sz="800" b="1" i="0" u="none" strike="noStrike" cap="none" dirty="0">
                <a:solidFill>
                  <a:srgbClr val="FFFF00"/>
                </a:solidFill>
                <a:latin typeface="Times New Roman"/>
                <a:ea typeface="Times New Roman"/>
                <a:cs typeface="Times New Roman"/>
                <a:sym typeface="Times New Roman"/>
              </a:rPr>
              <a:t>Fig. 13: </a:t>
            </a:r>
            <a:r>
              <a:rPr lang="en-US" sz="800" i="0" u="none" strike="noStrike" cap="none" dirty="0">
                <a:solidFill>
                  <a:srgbClr val="FFFF00"/>
                </a:solidFill>
                <a:latin typeface="Times New Roman"/>
                <a:ea typeface="Times New Roman"/>
                <a:cs typeface="Times New Roman"/>
                <a:sym typeface="Times New Roman"/>
              </a:rPr>
              <a:t>How low-frequency gravitational waves interact with the earth and pulsars. </a:t>
            </a:r>
            <a:r>
              <a:rPr lang="en-US" sz="800" b="0" i="0" u="none" strike="noStrike" cap="none" dirty="0">
                <a:solidFill>
                  <a:srgbClr val="FFFF00"/>
                </a:solidFill>
                <a:latin typeface="Times New Roman"/>
                <a:ea typeface="Times New Roman"/>
                <a:cs typeface="Times New Roman"/>
                <a:sym typeface="Times New Roman"/>
              </a:rPr>
              <a:t>[</a:t>
            </a:r>
            <a:r>
              <a:rPr lang="pt-BR" sz="800" dirty="0">
                <a:solidFill>
                  <a:srgbClr val="FFFF00"/>
                </a:solidFill>
                <a:latin typeface="Times New Roman"/>
                <a:ea typeface="Times New Roman"/>
                <a:cs typeface="Times New Roman"/>
                <a:sym typeface="Times New Roman"/>
              </a:rPr>
              <a:t>B. Saxton (NRAO/AUI/NSF)</a:t>
            </a:r>
            <a:r>
              <a:rPr lang="en-US" sz="800" b="0" i="0" u="none" strike="noStrike" cap="none" dirty="0">
                <a:solidFill>
                  <a:srgbClr val="FFFF00"/>
                </a:solidFill>
                <a:latin typeface="Times New Roman"/>
                <a:ea typeface="Times New Roman"/>
                <a:cs typeface="Times New Roman"/>
                <a:sym typeface="Times New Roman"/>
              </a:rPr>
              <a:t>]</a:t>
            </a:r>
            <a:endParaRPr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Google Shape;109;p16">
            <a:extLst>
              <a:ext uri="{FF2B5EF4-FFF2-40B4-BE49-F238E27FC236}">
                <a16:creationId xmlns:a16="http://schemas.microsoft.com/office/drawing/2014/main" id="{BB9FC183-6F10-4D77-A44C-8919889CBBE7}"/>
              </a:ext>
            </a:extLst>
          </p:cNvPr>
          <p:cNvSpPr txBox="1"/>
          <p:nvPr/>
        </p:nvSpPr>
        <p:spPr>
          <a:xfrm>
            <a:off x="-1" y="0"/>
            <a:ext cx="8823300" cy="551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FF"/>
              </a:buClr>
              <a:buSzPts val="2400"/>
              <a:buFont typeface="Tahoma"/>
              <a:buNone/>
            </a:pPr>
            <a:r>
              <a:rPr lang="en-US" sz="2000" b="0" i="0" u="none" strike="noStrike" cap="none" dirty="0">
                <a:solidFill>
                  <a:srgbClr val="0000FF"/>
                </a:solidFill>
                <a:latin typeface="Tahoma"/>
                <a:ea typeface="Tahoma"/>
                <a:cs typeface="Tahoma"/>
                <a:sym typeface="Tahoma"/>
              </a:rPr>
              <a:t>Canadian Hydrogen Mapping Experiment (CHIME)</a:t>
            </a:r>
            <a:endParaRPr sz="1000" dirty="0"/>
          </a:p>
        </p:txBody>
      </p:sp>
      <p:sp>
        <p:nvSpPr>
          <p:cNvPr id="5" name="Google Shape;106;p16">
            <a:extLst>
              <a:ext uri="{FF2B5EF4-FFF2-40B4-BE49-F238E27FC236}">
                <a16:creationId xmlns:a16="http://schemas.microsoft.com/office/drawing/2014/main" id="{F79E110D-C033-45B4-A15A-87C1DD9FB711}"/>
              </a:ext>
            </a:extLst>
          </p:cNvPr>
          <p:cNvSpPr txBox="1"/>
          <p:nvPr/>
        </p:nvSpPr>
        <p:spPr>
          <a:xfrm>
            <a:off x="-1" y="788899"/>
            <a:ext cx="9144000" cy="5095434"/>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1" i="0" u="sng"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REFERENCES:</a:t>
            </a:r>
          </a:p>
          <a:p>
            <a:pPr marL="34290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CHIME/Pulsar Collaboration. (2020). The CHIME Pulsar Project: System Overview. </a:t>
            </a:r>
            <a:r>
              <a:rPr lang="en-US" i="1" dirty="0">
                <a:latin typeface="Times New Roman" panose="02020603050405020304" pitchFamily="18" charset="0"/>
                <a:cs typeface="Times New Roman" panose="02020603050405020304" pitchFamily="18" charset="0"/>
              </a:rPr>
              <a:t>Submitted to </a:t>
            </a:r>
            <a:r>
              <a:rPr lang="en-US" i="1" dirty="0" err="1">
                <a:latin typeface="Times New Roman" panose="02020603050405020304" pitchFamily="18" charset="0"/>
                <a:cs typeface="Times New Roman" panose="02020603050405020304" pitchFamily="18" charset="0"/>
              </a:rPr>
              <a:t>ApJS</a:t>
            </a:r>
            <a:r>
              <a:rPr lang="en-US" i="1" dirty="0">
                <a:latin typeface="Times New Roman" panose="02020603050405020304" pitchFamily="18" charset="0"/>
                <a:cs typeface="Times New Roman" panose="02020603050405020304" pitchFamily="18" charset="0"/>
              </a:rPr>
              <a:t>.</a:t>
            </a:r>
          </a:p>
          <a:p>
            <a:pPr marL="342900" indent="-342900">
              <a:buSzPts val="160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Clery</a:t>
            </a:r>
            <a:r>
              <a:rPr lang="en-US" dirty="0">
                <a:latin typeface="Times New Roman" panose="02020603050405020304" pitchFamily="18" charset="0"/>
                <a:cs typeface="Times New Roman" panose="02020603050405020304" pitchFamily="18" charset="0"/>
              </a:rPr>
              <a:t>, D. (2019, March 14). A homespun Canadian telescope could explain mysterious radio signals from the distant universe. </a:t>
            </a:r>
            <a:r>
              <a:rPr lang="en-US" i="1" dirty="0">
                <a:latin typeface="Times New Roman" panose="02020603050405020304" pitchFamily="18" charset="0"/>
                <a:cs typeface="Times New Roman" panose="02020603050405020304" pitchFamily="18" charset="0"/>
              </a:rPr>
              <a:t>American Association for the Advancement of Science, </a:t>
            </a:r>
            <a:r>
              <a:rPr lang="en-US" i="1" dirty="0" err="1">
                <a:latin typeface="Times New Roman" panose="02020603050405020304" pitchFamily="18" charset="0"/>
                <a:cs typeface="Times New Roman" panose="02020603050405020304" pitchFamily="18" charset="0"/>
              </a:rPr>
              <a:t>ScienceMag</a:t>
            </a:r>
            <a:r>
              <a:rPr lang="en-US" dirty="0">
                <a:latin typeface="Times New Roman" panose="02020603050405020304" pitchFamily="18" charset="0"/>
                <a:cs typeface="Times New Roman" panose="02020603050405020304" pitchFamily="18" charset="0"/>
              </a:rPr>
              <a:t>. Retrieved from https://www.sciencemag.org/news/2019/03/homespun-canadian-telescope-could-explain-mysterious-radio-signals-distant-universe</a:t>
            </a:r>
          </a:p>
          <a:p>
            <a:pPr marL="34290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Davis, G. (2012). </a:t>
            </a:r>
            <a:r>
              <a:rPr lang="en-US" i="1" dirty="0">
                <a:latin typeface="Times New Roman" panose="02020603050405020304" pitchFamily="18" charset="0"/>
                <a:cs typeface="Times New Roman" panose="02020603050405020304" pitchFamily="18" charset="0"/>
              </a:rPr>
              <a:t>A Two Element Interferometer Prototype for the Canadian Hydrogen Intensity Mapping Experiment</a:t>
            </a:r>
            <a:r>
              <a:rPr lang="en-US" dirty="0">
                <a:latin typeface="Times New Roman" panose="02020603050405020304" pitchFamily="18" charset="0"/>
                <a:cs typeface="Times New Roman" panose="02020603050405020304" pitchFamily="18" charset="0"/>
              </a:rPr>
              <a:t> (Doctoral Dissertation, University of British Columbia).</a:t>
            </a:r>
          </a:p>
          <a:p>
            <a:pPr marL="342900" lvl="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Deng, M., &amp; Campbell-Wilson, D. (2014). The cloverleaf antenna: A compact wide-bandwidth dual-polarization feed for CHIME. </a:t>
            </a:r>
            <a:r>
              <a:rPr lang="en-US" i="1" dirty="0">
                <a:latin typeface="Times New Roman" panose="02020603050405020304" pitchFamily="18" charset="0"/>
                <a:cs typeface="Times New Roman" panose="02020603050405020304" pitchFamily="18" charset="0"/>
              </a:rPr>
              <a:t>2014 16th International Symposium on Antenna Technology and Applied Electromagnetics (ANTEM)</a:t>
            </a:r>
            <a:r>
              <a:rPr lang="en-US" dirty="0">
                <a:latin typeface="Times New Roman" panose="02020603050405020304" pitchFamily="18" charset="0"/>
                <a:cs typeface="Times New Roman" panose="02020603050405020304" pitchFamily="18" charset="0"/>
              </a:rPr>
              <a:t>, 1-2.</a:t>
            </a:r>
          </a:p>
          <a:p>
            <a:pPr marL="342900" lvl="0" indent="-342900">
              <a:buSzPts val="160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Deng, M. (2020). </a:t>
            </a:r>
            <a:r>
              <a:rPr lang="en-US" i="1" dirty="0">
                <a:latin typeface="Times New Roman" panose="02020603050405020304" pitchFamily="18" charset="0"/>
                <a:cs typeface="Times New Roman" panose="02020603050405020304" pitchFamily="18" charset="0"/>
              </a:rPr>
              <a:t>Antenna Array Design, Beam Calibration of the CHIME to Measure the Late-time Cosmic Acceleration and Mapping of the North Celestial Cap</a:t>
            </a:r>
            <a:r>
              <a:rPr lang="en-US" dirty="0">
                <a:latin typeface="Times New Roman" panose="02020603050405020304" pitchFamily="18" charset="0"/>
                <a:cs typeface="Times New Roman" panose="02020603050405020304" pitchFamily="18" charset="0"/>
              </a:rPr>
              <a:t> (Doctoral Dissertation, University of British Columbia).</a:t>
            </a:r>
          </a:p>
          <a:p>
            <a:pPr marL="342900" lvl="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Falk, D. (2015, April 1). Canada chimes in. </a:t>
            </a:r>
            <a:r>
              <a:rPr lang="en-US" i="1" dirty="0">
                <a:latin typeface="Times New Roman" panose="02020603050405020304" pitchFamily="18" charset="0"/>
                <a:cs typeface="Times New Roman" panose="02020603050405020304" pitchFamily="18" charset="0"/>
              </a:rPr>
              <a:t>Reach Magazine</a:t>
            </a:r>
            <a:r>
              <a:rPr lang="en-US" dirty="0">
                <a:latin typeface="Times New Roman" panose="02020603050405020304" pitchFamily="18" charset="0"/>
                <a:cs typeface="Times New Roman" panose="02020603050405020304" pitchFamily="18" charset="0"/>
              </a:rPr>
              <a:t>.</a:t>
            </a:r>
          </a:p>
          <a:p>
            <a:pPr marL="34290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Ferrara, E. (2016, April 5). Gravitational Wave Search Provides Insights into Galaxy Evolution and Mergers. </a:t>
            </a:r>
            <a:r>
              <a:rPr lang="en-US" i="1" dirty="0">
                <a:latin typeface="Times New Roman" panose="02020603050405020304" pitchFamily="18" charset="0"/>
                <a:cs typeface="Times New Roman" panose="02020603050405020304" pitchFamily="18" charset="0"/>
              </a:rPr>
              <a:t>The National Radio Astronomy Observatory</a:t>
            </a:r>
            <a:r>
              <a:rPr lang="en-US" dirty="0">
                <a:latin typeface="Times New Roman" panose="02020603050405020304" pitchFamily="18" charset="0"/>
                <a:cs typeface="Times New Roman" panose="02020603050405020304" pitchFamily="18" charset="0"/>
              </a:rPr>
              <a:t>. Retrieved from https://public.nrao.edu/news/2016-nanograv-sbr/</a:t>
            </a:r>
          </a:p>
          <a:p>
            <a:pPr marL="34290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Kohler, S. (2020, March 13). CHIME Detects Even More Repeating Bursts. </a:t>
            </a:r>
            <a:r>
              <a:rPr lang="en-US" i="1" dirty="0">
                <a:latin typeface="Times New Roman" panose="02020603050405020304" pitchFamily="18" charset="0"/>
                <a:cs typeface="Times New Roman" panose="02020603050405020304" pitchFamily="18" charset="0"/>
              </a:rPr>
              <a:t>American Astronomical Society Nova</a:t>
            </a:r>
            <a:r>
              <a:rPr lang="en-US" dirty="0">
                <a:latin typeface="Times New Roman" panose="02020603050405020304" pitchFamily="18" charset="0"/>
                <a:cs typeface="Times New Roman" panose="02020603050405020304" pitchFamily="18" charset="0"/>
              </a:rPr>
              <a:t>. Retrieved from https://aasnova.org/2020/03/13/chime-detects-even-more-repeating-bursts/</a:t>
            </a:r>
          </a:p>
          <a:p>
            <a:pPr marL="342900" lvl="0" indent="-342900">
              <a:buSzPts val="16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Leung, M. (2008). </a:t>
            </a:r>
            <a:r>
              <a:rPr lang="en-US" i="1" dirty="0">
                <a:latin typeface="Times New Roman" panose="02020603050405020304" pitchFamily="18" charset="0"/>
                <a:cs typeface="Times New Roman" panose="02020603050405020304" pitchFamily="18" charset="0"/>
              </a:rPr>
              <a:t>A Wideband Feed for a Cylindrical Radio Telescope</a:t>
            </a:r>
            <a:r>
              <a:rPr lang="en-US" dirty="0">
                <a:latin typeface="Times New Roman" panose="02020603050405020304" pitchFamily="18" charset="0"/>
                <a:cs typeface="Times New Roman" panose="02020603050405020304" pitchFamily="18" charset="0"/>
              </a:rPr>
              <a:t> (Doctoral Dissertation, University of Sydney).</a:t>
            </a:r>
          </a:p>
          <a:p>
            <a:pPr marL="342900" lvl="0" indent="-342900">
              <a:buSzPts val="1600"/>
              <a:buAutoNum type="arabicPeriod"/>
            </a:pP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1418</Words>
  <Application>Microsoft Office PowerPoint</Application>
  <PresentationFormat>On-screen Show (4:3)</PresentationFormat>
  <Paragraphs>66</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Times New Roman</vt:lpstr>
      <vt:lpstr>Arial</vt:lpstr>
      <vt:lpstr>Tahoma</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Cardinal Tremblay</dc:creator>
  <cp:lastModifiedBy>jacobcardinaltremblay@gmail.com</cp:lastModifiedBy>
  <cp:revision>14</cp:revision>
  <dcterms:modified xsi:type="dcterms:W3CDTF">2020-12-06T23:27:25Z</dcterms:modified>
</cp:coreProperties>
</file>